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Metadata/LabelInfo.xml" ContentType="application/vnd.ms-office.classificationlabel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2" pos="4762" userDrawn="1">
          <p15:clr>
            <a:srgbClr val="A4A3A4"/>
          </p15:clr>
        </p15:guide>
        <p15:guide id="3" orient="horz"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77777"/>
    <a:srgbClr val="5F5F5F"/>
    <a:srgbClr val="4D4D4D"/>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436" autoAdjust="0"/>
    <p:restoredTop sz="94660"/>
  </p:normalViewPr>
  <p:slideViewPr>
    <p:cSldViewPr snapToGrid="0">
      <p:cViewPr varScale="1">
        <p:scale>
          <a:sx n="58" d="100"/>
          <a:sy n="58" d="100"/>
        </p:scale>
        <p:origin x="-78" y="-582"/>
      </p:cViewPr>
      <p:guideLst>
        <p:guide orient="horz" pos="3368"/>
        <p:guide pos="4762"/>
      </p:guideLst>
    </p:cSldViewPr>
  </p:slideViewPr>
  <p:notesTextViewPr>
    <p:cViewPr>
      <p:scale>
        <a:sx n="3" d="2"/>
        <a:sy n="3" d="2"/>
      </p:scale>
      <p:origin x="0" y="0"/>
    </p:cViewPr>
  </p:notesTextViewPr>
  <p:sorterViewPr>
    <p:cViewPr>
      <p:scale>
        <a:sx n="110" d="100"/>
        <a:sy n="110"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4119228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4156825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3478674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1633943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428351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3535966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137284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2563045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653508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328362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0BF7C7BE-0339-49B4-87A4-6C494BCC82BB}" type="datetimeFigureOut">
              <a:rPr lang="en-GB" smtClean="0"/>
              <a:pPr/>
              <a:t>13/02/2025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1797488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BF7C7BE-0339-49B4-87A4-6C494BCC82BB}" type="datetimeFigureOut">
              <a:rPr lang="en-GB" smtClean="0"/>
              <a:pPr/>
              <a:t>13/02/2025</a:t>
            </a:fld>
            <a:endParaRPr lang="en-GB"/>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CF0AAAFC-BBC5-4A65-9701-9630C61FEDB3}" type="slidenum">
              <a:rPr lang="en-GB" smtClean="0"/>
              <a:pPr/>
              <a:t>‹#›</a:t>
            </a:fld>
            <a:endParaRPr lang="en-GB"/>
          </a:p>
        </p:txBody>
      </p:sp>
    </p:spTree>
    <p:extLst>
      <p:ext uri="{BB962C8B-B14F-4D97-AF65-F5344CB8AC3E}">
        <p14:creationId xmlns:p14="http://schemas.microsoft.com/office/powerpoint/2010/main" xmlns="" val="994170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xmlns="" id="{E48D7B4A-9601-E3DC-C023-64BD9707DA9C}"/>
              </a:ext>
            </a:extLst>
          </p:cNvPr>
          <p:cNvSpPr/>
          <p:nvPr/>
        </p:nvSpPr>
        <p:spPr>
          <a:xfrm>
            <a:off x="11642221" y="7527548"/>
            <a:ext cx="3477639" cy="3164265"/>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lIns="72000" tIns="72000" rIns="72000" bIns="72000" numCol="2" rtlCol="0" anchor="ctr"/>
          <a:lstStyle/>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AP</a:t>
            </a:r>
            <a:r>
              <a:rPr lang="en-GB" sz="1200" kern="100" dirty="0">
                <a:effectLst/>
                <a:latin typeface="Arial" panose="020B0604020202020204" pitchFamily="34" charset="0"/>
                <a:ea typeface="Aptos" panose="020B0004020202020204" pitchFamily="34" charset="0"/>
                <a:cs typeface="Arial" panose="020B0604020202020204" pitchFamily="34" charset="0"/>
              </a:rPr>
              <a:t> - Alexis </a:t>
            </a:r>
            <a:r>
              <a:rPr lang="en-GB" sz="1200" kern="100" dirty="0">
                <a:latin typeface="Arial" panose="020B0604020202020204" pitchFamily="34" charset="0"/>
                <a:ea typeface="Aptos" panose="020B0004020202020204" pitchFamily="34" charset="0"/>
                <a:cs typeface="Arial" panose="020B0604020202020204" pitchFamily="34" charset="0"/>
              </a:rPr>
              <a:t>P</a:t>
            </a:r>
            <a:r>
              <a:rPr lang="en-GB" sz="1200" kern="100" dirty="0">
                <a:effectLst/>
                <a:latin typeface="Arial" panose="020B0604020202020204" pitchFamily="34" charset="0"/>
                <a:ea typeface="Aptos" panose="020B0004020202020204" pitchFamily="34" charset="0"/>
                <a:cs typeface="Arial" panose="020B0604020202020204" pitchFamily="34" charset="0"/>
              </a:rPr>
              <a:t>into</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AW</a:t>
            </a:r>
            <a:r>
              <a:rPr lang="en-GB" sz="1200" kern="100" dirty="0">
                <a:effectLst/>
                <a:latin typeface="Arial" panose="020B0604020202020204" pitchFamily="34" charset="0"/>
                <a:ea typeface="Aptos" panose="020B0004020202020204" pitchFamily="34" charset="0"/>
                <a:cs typeface="Arial" panose="020B0604020202020204" pitchFamily="34" charset="0"/>
              </a:rPr>
              <a:t> - Amanda Webb</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CD</a:t>
            </a:r>
            <a:r>
              <a:rPr lang="en-GB" sz="1200" kern="100" dirty="0">
                <a:effectLst/>
                <a:latin typeface="Arial" panose="020B0604020202020204" pitchFamily="34" charset="0"/>
                <a:ea typeface="Aptos" panose="020B0004020202020204" pitchFamily="34" charset="0"/>
                <a:cs typeface="Arial" panose="020B0604020202020204" pitchFamily="34" charset="0"/>
              </a:rPr>
              <a:t> - Cher Dickinson</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DS</a:t>
            </a:r>
            <a:r>
              <a:rPr lang="en-GB" sz="1200" kern="100" dirty="0">
                <a:effectLst/>
                <a:latin typeface="Arial" panose="020B0604020202020204" pitchFamily="34" charset="0"/>
                <a:ea typeface="Aptos" panose="020B0004020202020204" pitchFamily="34" charset="0"/>
                <a:cs typeface="Arial" panose="020B0604020202020204" pitchFamily="34" charset="0"/>
              </a:rPr>
              <a:t> - David Shaw</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FC</a:t>
            </a:r>
            <a:r>
              <a:rPr lang="en-GB" sz="1200" kern="100" dirty="0">
                <a:effectLst/>
                <a:latin typeface="Arial" panose="020B0604020202020204" pitchFamily="34" charset="0"/>
                <a:ea typeface="Aptos" panose="020B0004020202020204" pitchFamily="34" charset="0"/>
                <a:cs typeface="Arial" panose="020B0604020202020204" pitchFamily="34" charset="0"/>
              </a:rPr>
              <a:t> - Fatima </a:t>
            </a:r>
            <a:r>
              <a:rPr lang="en-GB" sz="1200" kern="100" dirty="0" err="1">
                <a:effectLst/>
                <a:latin typeface="Arial" panose="020B0604020202020204" pitchFamily="34" charset="0"/>
                <a:ea typeface="Aptos" panose="020B0004020202020204" pitchFamily="34" charset="0"/>
                <a:cs typeface="Arial" panose="020B0604020202020204" pitchFamily="34" charset="0"/>
              </a:rPr>
              <a:t>Cattaro</a:t>
            </a:r>
            <a:endParaRPr lang="en-GB" sz="1200" kern="100" dirty="0">
              <a:effectLst/>
              <a:latin typeface="Arial" panose="020B0604020202020204" pitchFamily="34" charset="0"/>
              <a:ea typeface="Aptos" panose="020B0004020202020204" pitchFamily="34" charset="0"/>
              <a:cs typeface="Arial" panose="020B0604020202020204" pitchFamily="34" charset="0"/>
            </a:endParaRP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GR</a:t>
            </a:r>
            <a:r>
              <a:rPr lang="en-GB" sz="1200" kern="100" dirty="0">
                <a:effectLst/>
                <a:latin typeface="Arial" panose="020B0604020202020204" pitchFamily="34" charset="0"/>
                <a:ea typeface="Aptos" panose="020B0004020202020204" pitchFamily="34" charset="0"/>
                <a:cs typeface="Arial" panose="020B0604020202020204" pitchFamily="34" charset="0"/>
              </a:rPr>
              <a:t> - Gemma Rutter</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HC</a:t>
            </a:r>
            <a:r>
              <a:rPr lang="en-GB" sz="1200" kern="100" dirty="0">
                <a:effectLst/>
                <a:latin typeface="Arial" panose="020B0604020202020204" pitchFamily="34" charset="0"/>
                <a:ea typeface="Aptos" panose="020B0004020202020204" pitchFamily="34" charset="0"/>
                <a:cs typeface="Arial" panose="020B0604020202020204" pitchFamily="34" charset="0"/>
              </a:rPr>
              <a:t> - Holly Carter</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HP</a:t>
            </a:r>
            <a:r>
              <a:rPr lang="en-GB" sz="1200" kern="100" dirty="0">
                <a:effectLst/>
                <a:latin typeface="Arial" panose="020B0604020202020204" pitchFamily="34" charset="0"/>
                <a:ea typeface="Aptos" panose="020B0004020202020204" pitchFamily="34" charset="0"/>
                <a:cs typeface="Arial" panose="020B0604020202020204" pitchFamily="34" charset="0"/>
              </a:rPr>
              <a:t> - Henryk Pietrzak</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JF</a:t>
            </a:r>
            <a:r>
              <a:rPr lang="en-GB" sz="1200" kern="100" dirty="0">
                <a:effectLst/>
                <a:latin typeface="Arial" panose="020B0604020202020204" pitchFamily="34" charset="0"/>
                <a:ea typeface="Aptos" panose="020B0004020202020204" pitchFamily="34" charset="0"/>
                <a:cs typeface="Arial" panose="020B0604020202020204" pitchFamily="34" charset="0"/>
              </a:rPr>
              <a:t> - Jon Farish</a:t>
            </a:r>
            <a:endParaRPr lang="en-GB" sz="1200" i="1" kern="100" dirty="0">
              <a:effectLst/>
              <a:latin typeface="Arial" panose="020B0604020202020204" pitchFamily="34" charset="0"/>
              <a:ea typeface="Aptos" panose="020B0004020202020204" pitchFamily="34" charset="0"/>
              <a:cs typeface="Arial" panose="020B0604020202020204" pitchFamily="34" charset="0"/>
            </a:endParaRP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LC</a:t>
            </a:r>
            <a:r>
              <a:rPr lang="en-GB" sz="1200" kern="100" dirty="0">
                <a:effectLst/>
                <a:latin typeface="Arial" panose="020B0604020202020204" pitchFamily="34" charset="0"/>
                <a:ea typeface="Aptos" panose="020B0004020202020204" pitchFamily="34" charset="0"/>
                <a:cs typeface="Arial" panose="020B0604020202020204" pitchFamily="34" charset="0"/>
              </a:rPr>
              <a:t> - Lucy Coombs</a:t>
            </a:r>
          </a:p>
          <a:p>
            <a:pPr>
              <a:spcAft>
                <a:spcPts val="300"/>
              </a:spcAft>
            </a:pPr>
            <a:r>
              <a:rPr lang="en-GB" sz="1200" b="1" kern="100" dirty="0" err="1">
                <a:effectLst/>
                <a:latin typeface="Arial" panose="020B0604020202020204" pitchFamily="34" charset="0"/>
                <a:ea typeface="Aptos" panose="020B0004020202020204" pitchFamily="34" charset="0"/>
                <a:cs typeface="Arial" panose="020B0604020202020204" pitchFamily="34" charset="0"/>
              </a:rPr>
              <a:t>LMcQ</a:t>
            </a:r>
            <a:r>
              <a:rPr lang="en-GB" sz="1200" kern="100" dirty="0">
                <a:effectLst/>
                <a:latin typeface="Arial" panose="020B0604020202020204" pitchFamily="34" charset="0"/>
                <a:ea typeface="Aptos" panose="020B0004020202020204" pitchFamily="34" charset="0"/>
                <a:cs typeface="Arial" panose="020B0604020202020204" pitchFamily="34" charset="0"/>
              </a:rPr>
              <a:t> - Lee McQuade</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MH</a:t>
            </a:r>
            <a:r>
              <a:rPr lang="en-GB" sz="1200" kern="100" dirty="0">
                <a:effectLst/>
                <a:latin typeface="Arial" panose="020B0604020202020204" pitchFamily="34" charset="0"/>
                <a:ea typeface="Aptos" panose="020B0004020202020204" pitchFamily="34" charset="0"/>
                <a:cs typeface="Arial" panose="020B0604020202020204" pitchFamily="34" charset="0"/>
              </a:rPr>
              <a:t> - Martin Horner</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MM</a:t>
            </a:r>
            <a:r>
              <a:rPr lang="en-GB" sz="1200" kern="100" dirty="0">
                <a:effectLst/>
                <a:latin typeface="Arial" panose="020B0604020202020204" pitchFamily="34" charset="0"/>
                <a:ea typeface="Aptos" panose="020B0004020202020204" pitchFamily="34" charset="0"/>
                <a:cs typeface="Arial" panose="020B0604020202020204" pitchFamily="34" charset="0"/>
              </a:rPr>
              <a:t> - Maria McClure</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MSH</a:t>
            </a:r>
            <a:r>
              <a:rPr lang="en-GB" sz="1200" kern="100" dirty="0">
                <a:effectLst/>
                <a:latin typeface="Arial" panose="020B0604020202020204" pitchFamily="34" charset="0"/>
                <a:ea typeface="Aptos" panose="020B0004020202020204" pitchFamily="34" charset="0"/>
                <a:cs typeface="Arial" panose="020B0604020202020204" pitchFamily="34" charset="0"/>
              </a:rPr>
              <a:t> - Mick Hirst</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OO</a:t>
            </a:r>
            <a:r>
              <a:rPr lang="en-GB" sz="1200" kern="100" dirty="0">
                <a:effectLst/>
                <a:latin typeface="Arial" panose="020B0604020202020204" pitchFamily="34" charset="0"/>
                <a:ea typeface="Aptos" panose="020B0004020202020204" pitchFamily="34" charset="0"/>
                <a:cs typeface="Arial" panose="020B0604020202020204" pitchFamily="34" charset="0"/>
              </a:rPr>
              <a:t> - Olivia Osborne</a:t>
            </a:r>
          </a:p>
          <a:p>
            <a:pPr>
              <a:spcAft>
                <a:spcPts val="300"/>
              </a:spcAft>
            </a:pPr>
            <a:r>
              <a:rPr lang="en-GB" sz="1200" b="1" kern="100" dirty="0">
                <a:latin typeface="Arial" panose="020B0604020202020204" pitchFamily="34" charset="0"/>
                <a:ea typeface="Aptos" panose="020B0004020202020204" pitchFamily="34" charset="0"/>
                <a:cs typeface="Arial" panose="020B0604020202020204" pitchFamily="34" charset="0"/>
              </a:rPr>
              <a:t>PF</a:t>
            </a:r>
            <a:r>
              <a:rPr lang="en-GB" sz="1200" kern="100" dirty="0">
                <a:latin typeface="Arial" panose="020B0604020202020204" pitchFamily="34" charset="0"/>
                <a:ea typeface="Aptos" panose="020B0004020202020204" pitchFamily="34" charset="0"/>
                <a:cs typeface="Arial" panose="020B0604020202020204" pitchFamily="34" charset="0"/>
              </a:rPr>
              <a:t> - Phoebe Franklin</a:t>
            </a:r>
            <a:endParaRPr lang="en-GB" sz="1200" kern="100" dirty="0">
              <a:effectLst/>
              <a:latin typeface="Arial" panose="020B0604020202020204" pitchFamily="34" charset="0"/>
              <a:ea typeface="Aptos" panose="020B0004020202020204" pitchFamily="34" charset="0"/>
              <a:cs typeface="Arial" panose="020B0604020202020204" pitchFamily="34" charset="0"/>
            </a:endParaRP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PN</a:t>
            </a:r>
            <a:r>
              <a:rPr lang="en-GB" sz="1200" kern="100" dirty="0">
                <a:effectLst/>
                <a:latin typeface="Arial" panose="020B0604020202020204" pitchFamily="34" charset="0"/>
                <a:ea typeface="Aptos" panose="020B0004020202020204" pitchFamily="34" charset="0"/>
                <a:cs typeface="Arial" panose="020B0604020202020204" pitchFamily="34" charset="0"/>
              </a:rPr>
              <a:t> - Pranay Newar</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RC</a:t>
            </a:r>
            <a:r>
              <a:rPr lang="en-GB" sz="1200" kern="100" dirty="0">
                <a:effectLst/>
                <a:latin typeface="Arial" panose="020B0604020202020204" pitchFamily="34" charset="0"/>
                <a:ea typeface="Aptos" panose="020B0004020202020204" pitchFamily="34" charset="0"/>
                <a:cs typeface="Arial" panose="020B0604020202020204" pitchFamily="34" charset="0"/>
              </a:rPr>
              <a:t> - Rebecca Cozens</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RJ</a:t>
            </a:r>
            <a:r>
              <a:rPr lang="en-GB" sz="1200" kern="100" dirty="0">
                <a:effectLst/>
                <a:latin typeface="Arial" panose="020B0604020202020204" pitchFamily="34" charset="0"/>
                <a:ea typeface="Aptos" panose="020B0004020202020204" pitchFamily="34" charset="0"/>
                <a:cs typeface="Arial" panose="020B0604020202020204" pitchFamily="34" charset="0"/>
              </a:rPr>
              <a:t> - Robyn Jarrett</a:t>
            </a:r>
          </a:p>
          <a:p>
            <a:pPr>
              <a:spcAft>
                <a:spcPts val="300"/>
              </a:spcAft>
            </a:pPr>
            <a:r>
              <a:rPr lang="en-GB" sz="1200" b="1" kern="100" dirty="0">
                <a:latin typeface="Arial" panose="020B0604020202020204" pitchFamily="34" charset="0"/>
                <a:ea typeface="Aptos" panose="020B0004020202020204" pitchFamily="34" charset="0"/>
                <a:cs typeface="Arial" panose="020B0604020202020204" pitchFamily="34" charset="0"/>
              </a:rPr>
              <a:t>VH</a:t>
            </a:r>
            <a:r>
              <a:rPr lang="en-GB" sz="1200" kern="100" dirty="0">
                <a:latin typeface="Arial" panose="020B0604020202020204" pitchFamily="34" charset="0"/>
                <a:ea typeface="Aptos" panose="020B0004020202020204" pitchFamily="34" charset="0"/>
                <a:cs typeface="Arial" panose="020B0604020202020204" pitchFamily="34" charset="0"/>
              </a:rPr>
              <a:t> - Victoria Hotham</a:t>
            </a:r>
          </a:p>
          <a:p>
            <a:pPr>
              <a:spcAft>
                <a:spcPts val="300"/>
              </a:spcAft>
            </a:pPr>
            <a:endParaRPr lang="en-GB" sz="1200" kern="100" dirty="0">
              <a:effectLst/>
              <a:latin typeface="Arial" panose="020B0604020202020204" pitchFamily="34" charset="0"/>
              <a:ea typeface="Aptos" panose="020B0004020202020204" pitchFamily="34" charset="0"/>
              <a:cs typeface="Arial" panose="020B0604020202020204" pitchFamily="34" charset="0"/>
            </a:endParaRPr>
          </a:p>
          <a:p>
            <a:pPr>
              <a:spcAft>
                <a:spcPts val="300"/>
              </a:spcAft>
            </a:pPr>
            <a:r>
              <a:rPr lang="en-GB" sz="1200" b="1" kern="100" dirty="0">
                <a:latin typeface="Arial" panose="020B0604020202020204" pitchFamily="34" charset="0"/>
                <a:ea typeface="Aptos" panose="020B0004020202020204" pitchFamily="34" charset="0"/>
                <a:cs typeface="Arial" panose="020B0604020202020204" pitchFamily="34" charset="0"/>
              </a:rPr>
              <a:t>Chair</a:t>
            </a:r>
            <a:r>
              <a:rPr lang="en-GB" sz="1200" kern="100" dirty="0">
                <a:latin typeface="Arial" panose="020B0604020202020204" pitchFamily="34" charset="0"/>
                <a:ea typeface="Aptos" panose="020B0004020202020204" pitchFamily="34" charset="0"/>
                <a:cs typeface="Arial" panose="020B0604020202020204" pitchFamily="34" charset="0"/>
              </a:rPr>
              <a:t>: RJ</a:t>
            </a:r>
          </a:p>
          <a:p>
            <a:pPr>
              <a:spcAft>
                <a:spcPts val="300"/>
              </a:spcAft>
            </a:pPr>
            <a:r>
              <a:rPr lang="en-GB" sz="1200" b="1" kern="100" dirty="0">
                <a:effectLst/>
                <a:latin typeface="Arial" panose="020B0604020202020204" pitchFamily="34" charset="0"/>
                <a:ea typeface="Aptos" panose="020B0004020202020204" pitchFamily="34" charset="0"/>
                <a:cs typeface="Arial" panose="020B0604020202020204" pitchFamily="34" charset="0"/>
              </a:rPr>
              <a:t>Vice</a:t>
            </a:r>
            <a:r>
              <a:rPr lang="en-GB" sz="1200" kern="100" dirty="0">
                <a:effectLst/>
                <a:latin typeface="Arial" panose="020B0604020202020204" pitchFamily="34" charset="0"/>
                <a:ea typeface="Aptos" panose="020B0004020202020204" pitchFamily="34" charset="0"/>
                <a:cs typeface="Arial" panose="020B0604020202020204" pitchFamily="34" charset="0"/>
              </a:rPr>
              <a:t> </a:t>
            </a:r>
            <a:r>
              <a:rPr lang="en-GB" sz="1200" b="1" kern="100" dirty="0">
                <a:effectLst/>
                <a:latin typeface="Arial" panose="020B0604020202020204" pitchFamily="34" charset="0"/>
                <a:ea typeface="Aptos" panose="020B0004020202020204" pitchFamily="34" charset="0"/>
                <a:cs typeface="Arial" panose="020B0604020202020204" pitchFamily="34" charset="0"/>
              </a:rPr>
              <a:t>Chairs</a:t>
            </a:r>
            <a:r>
              <a:rPr lang="en-GB" sz="1200" kern="100" dirty="0">
                <a:effectLst/>
                <a:latin typeface="Arial" panose="020B0604020202020204" pitchFamily="34" charset="0"/>
                <a:ea typeface="Aptos" panose="020B0004020202020204" pitchFamily="34" charset="0"/>
                <a:cs typeface="Arial" panose="020B0604020202020204" pitchFamily="34" charset="0"/>
              </a:rPr>
              <a:t>: J</a:t>
            </a:r>
            <a:r>
              <a:rPr lang="en-GB" sz="1200" kern="100" dirty="0">
                <a:latin typeface="Arial" panose="020B0604020202020204" pitchFamily="34" charset="0"/>
                <a:ea typeface="Aptos" panose="020B0004020202020204" pitchFamily="34" charset="0"/>
                <a:cs typeface="Arial" panose="020B0604020202020204" pitchFamily="34" charset="0"/>
              </a:rPr>
              <a:t>F, MSH</a:t>
            </a:r>
            <a:endParaRPr lang="en-GB" sz="1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xmlns="" id="{AED7DA46-1231-CE91-4A58-EE9D98D37ECB}"/>
              </a:ext>
            </a:extLst>
          </p:cNvPr>
          <p:cNvSpPr/>
          <p:nvPr/>
        </p:nvSpPr>
        <p:spPr>
          <a:xfrm>
            <a:off x="0" y="-4314"/>
            <a:ext cx="15119350" cy="47992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latin typeface="Arial" panose="020B0604020202020204" pitchFamily="34" charset="0"/>
                <a:cs typeface="Arial" panose="020B0604020202020204" pitchFamily="34" charset="0"/>
              </a:rPr>
              <a:t>G</a:t>
            </a:r>
            <a:r>
              <a:rPr lang="en-GB" sz="1800" b="1" dirty="0">
                <a:solidFill>
                  <a:schemeClr val="bg1"/>
                </a:solidFill>
                <a:latin typeface="Arial" panose="020B0604020202020204" pitchFamily="34" charset="0"/>
                <a:cs typeface="Arial" panose="020B0604020202020204" pitchFamily="34" charset="0"/>
              </a:rPr>
              <a:t>overning body structure for Bold Futures: the federation of Marlborough, Talavera and Wellington Schools</a:t>
            </a:r>
          </a:p>
        </p:txBody>
      </p:sp>
      <p:sp>
        <p:nvSpPr>
          <p:cNvPr id="6" name="Rectangle 5">
            <a:extLst>
              <a:ext uri="{FF2B5EF4-FFF2-40B4-BE49-F238E27FC236}">
                <a16:creationId xmlns:a16="http://schemas.microsoft.com/office/drawing/2014/main" xmlns="" id="{25DFD681-37F4-AB8E-E936-2AD4965CC5F8}"/>
              </a:ext>
            </a:extLst>
          </p:cNvPr>
          <p:cNvSpPr/>
          <p:nvPr/>
        </p:nvSpPr>
        <p:spPr>
          <a:xfrm>
            <a:off x="1" y="550934"/>
            <a:ext cx="1583140" cy="13734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algn="l">
              <a:lnSpc>
                <a:spcPct val="100000"/>
              </a:lnSpc>
              <a:spcBef>
                <a:spcPts val="0"/>
              </a:spcBef>
              <a:spcAft>
                <a:spcPts val="0"/>
              </a:spcAft>
            </a:pPr>
            <a:r>
              <a:rPr lang="en-GB" b="1" dirty="0">
                <a:solidFill>
                  <a:srgbClr val="FFFFFF"/>
                </a:solidFill>
                <a:latin typeface="Arial" panose="020B0604020202020204" pitchFamily="34" charset="0"/>
                <a:cs typeface="Arial" panose="020B0604020202020204" pitchFamily="34" charset="0"/>
              </a:rPr>
              <a:t>Nickie Smith</a:t>
            </a:r>
          </a:p>
          <a:p>
            <a:pPr marL="0" lvl="0" algn="l">
              <a:lnSpc>
                <a:spcPct val="100000"/>
              </a:lnSpc>
              <a:spcBef>
                <a:spcPts val="0"/>
              </a:spcBef>
              <a:spcAft>
                <a:spcPts val="0"/>
              </a:spcAft>
            </a:pPr>
            <a:r>
              <a:rPr lang="en-GB" b="1" dirty="0">
                <a:solidFill>
                  <a:srgbClr val="FFFFFF"/>
                </a:solidFill>
                <a:latin typeface="Arial" panose="020B0604020202020204" pitchFamily="34" charset="0"/>
                <a:cs typeface="Arial" panose="020B0604020202020204" pitchFamily="34" charset="0"/>
              </a:rPr>
              <a:t>Clerk</a:t>
            </a:r>
            <a:endParaRPr lang="en-GB" b="1" kern="1200" dirty="0">
              <a:solidFill>
                <a:srgbClr val="FFFFFF"/>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xmlns="" id="{DDCE4394-43F9-237B-BB57-D4230B77644B}"/>
              </a:ext>
            </a:extLst>
          </p:cNvPr>
          <p:cNvSpPr/>
          <p:nvPr/>
        </p:nvSpPr>
        <p:spPr>
          <a:xfrm>
            <a:off x="-12034" y="2832676"/>
            <a:ext cx="3708000" cy="3711793"/>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lvl="0" indent="0" algn="l" defTabSz="711200">
              <a:lnSpc>
                <a:spcPct val="100000"/>
              </a:lnSpc>
              <a:spcBef>
                <a:spcPts val="0"/>
              </a:spcBef>
              <a:spcAft>
                <a:spcPts val="0"/>
              </a:spcAft>
              <a:buNone/>
            </a:pPr>
            <a:r>
              <a:rPr lang="en-GB" sz="1600" b="1" kern="1200" dirty="0">
                <a:solidFill>
                  <a:srgbClr val="FFFF00"/>
                </a:solidFill>
                <a:latin typeface="Arial" panose="020B0604020202020204" pitchFamily="34" charset="0"/>
                <a:cs typeface="Arial" panose="020B0604020202020204" pitchFamily="34" charset="0"/>
              </a:rPr>
              <a:t>Finance and Facilities committee</a:t>
            </a:r>
          </a:p>
          <a:p>
            <a:pPr marL="0" lvl="0" indent="0" algn="l" defTabSz="711200">
              <a:lnSpc>
                <a:spcPct val="100000"/>
              </a:lnSpc>
              <a:spcBef>
                <a:spcPts val="0"/>
              </a:spcBef>
              <a:spcAft>
                <a:spcPts val="0"/>
              </a:spcAft>
              <a:buNone/>
            </a:pPr>
            <a:endParaRPr lang="en-GB" sz="1600" dirty="0">
              <a:solidFill>
                <a:srgbClr val="FFFFFF"/>
              </a:solidFill>
              <a:latin typeface="Arial" panose="020B0604020202020204" pitchFamily="34" charset="0"/>
              <a:cs typeface="Arial" panose="020B0604020202020204" pitchFamily="34" charset="0"/>
            </a:endParaRPr>
          </a:p>
          <a:p>
            <a:pPr marL="0" lvl="0" indent="0" algn="l" defTabSz="711200">
              <a:lnSpc>
                <a:spcPct val="100000"/>
              </a:lnSpc>
              <a:spcBef>
                <a:spcPts val="0"/>
              </a:spcBef>
              <a:spcAft>
                <a:spcPts val="0"/>
              </a:spcAft>
              <a:buNone/>
            </a:pPr>
            <a:r>
              <a:rPr lang="en-GB" sz="1600" kern="1200" dirty="0">
                <a:solidFill>
                  <a:srgbClr val="FFFFFF"/>
                </a:solidFill>
                <a:latin typeface="Arial" panose="020B0604020202020204" pitchFamily="34" charset="0"/>
                <a:cs typeface="Arial" panose="020B0604020202020204" pitchFamily="34" charset="0"/>
              </a:rPr>
              <a:t>To meet once each full term </a:t>
            </a:r>
            <a:r>
              <a:rPr lang="en-GB" sz="1600" b="1" kern="1200" dirty="0">
                <a:solidFill>
                  <a:srgbClr val="FFFFFF"/>
                </a:solidFill>
                <a:latin typeface="Arial" panose="020B0604020202020204" pitchFamily="34" charset="0"/>
                <a:cs typeface="Arial" panose="020B0604020202020204" pitchFamily="34" charset="0"/>
              </a:rPr>
              <a:t>in person </a:t>
            </a:r>
            <a:r>
              <a:rPr lang="en-GB" sz="1600" kern="1200" dirty="0">
                <a:solidFill>
                  <a:srgbClr val="FFFFFF"/>
                </a:solidFill>
                <a:latin typeface="Arial" panose="020B0604020202020204" pitchFamily="34" charset="0"/>
                <a:cs typeface="Arial" panose="020B0604020202020204" pitchFamily="34" charset="0"/>
              </a:rPr>
              <a:t>and to include:</a:t>
            </a:r>
            <a:br>
              <a:rPr lang="en-GB" sz="1600" kern="1200" dirty="0">
                <a:solidFill>
                  <a:srgbClr val="FFFFFF"/>
                </a:solidFill>
                <a:latin typeface="Arial" panose="020B0604020202020204" pitchFamily="34" charset="0"/>
                <a:cs typeface="Arial" panose="020B0604020202020204" pitchFamily="34" charset="0"/>
              </a:rPr>
            </a:br>
            <a:r>
              <a:rPr lang="en-GB" sz="1600" kern="1200" dirty="0">
                <a:solidFill>
                  <a:srgbClr val="FFFFFF"/>
                </a:solidFill>
                <a:latin typeface="Arial" panose="020B0604020202020204" pitchFamily="34" charset="0"/>
                <a:cs typeface="Arial" panose="020B0604020202020204" pitchFamily="34" charset="0"/>
              </a:rPr>
              <a:t>- Financial strategy</a:t>
            </a:r>
          </a:p>
          <a:p>
            <a:pPr defTabSz="711200"/>
            <a:r>
              <a:rPr lang="en-GB" sz="1600" kern="1200" dirty="0">
                <a:solidFill>
                  <a:srgbClr val="FFFFFF"/>
                </a:solidFill>
                <a:latin typeface="Arial" panose="020B0604020202020204" pitchFamily="34" charset="0"/>
                <a:cs typeface="Arial" panose="020B0604020202020204" pitchFamily="34" charset="0"/>
              </a:rPr>
              <a:t>- Budgets - </a:t>
            </a:r>
            <a:r>
              <a:rPr lang="en-GB" sz="1600" dirty="0">
                <a:solidFill>
                  <a:srgbClr val="FFFFFF"/>
                </a:solidFill>
                <a:latin typeface="Arial" panose="020B0604020202020204" pitchFamily="34" charset="0"/>
                <a:cs typeface="Arial" panose="020B0604020202020204" pitchFamily="34" charset="0"/>
              </a:rPr>
              <a:t>a</a:t>
            </a:r>
            <a:r>
              <a:rPr lang="en-GB" sz="1600" kern="1200" dirty="0">
                <a:solidFill>
                  <a:srgbClr val="FFFFFF"/>
                </a:solidFill>
                <a:latin typeface="Arial" panose="020B0604020202020204" pitchFamily="34" charset="0"/>
                <a:cs typeface="Arial" panose="020B0604020202020204" pitchFamily="34" charset="0"/>
              </a:rPr>
              <a:t>udits</a:t>
            </a:r>
          </a:p>
          <a:p>
            <a:pPr defTabSz="711200"/>
            <a:r>
              <a:rPr lang="en-GB" sz="1600" dirty="0">
                <a:solidFill>
                  <a:srgbClr val="FFFFFF"/>
                </a:solidFill>
                <a:latin typeface="Arial" panose="020B0604020202020204" pitchFamily="34" charset="0"/>
                <a:cs typeface="Arial" panose="020B0604020202020204" pitchFamily="34" charset="0"/>
              </a:rPr>
              <a:t>- Site facilities</a:t>
            </a:r>
            <a:endParaRPr lang="en-GB" sz="1600" kern="1200" dirty="0">
              <a:solidFill>
                <a:srgbClr val="FFFFFF"/>
              </a:solidFill>
              <a:latin typeface="Arial" panose="020B0604020202020204" pitchFamily="34" charset="0"/>
              <a:cs typeface="Arial" panose="020B0604020202020204" pitchFamily="34" charset="0"/>
            </a:endParaRPr>
          </a:p>
          <a:p>
            <a:pPr defTabSz="711200"/>
            <a:r>
              <a:rPr lang="en-GB" sz="1600" dirty="0">
                <a:solidFill>
                  <a:srgbClr val="FFFFFF"/>
                </a:solidFill>
                <a:latin typeface="Arial" panose="020B0604020202020204" pitchFamily="34" charset="0"/>
                <a:cs typeface="Arial" panose="020B0604020202020204" pitchFamily="34" charset="0"/>
              </a:rPr>
              <a:t>- Health and safety (</a:t>
            </a:r>
            <a:r>
              <a:rPr lang="en-GB" sz="1600" dirty="0">
                <a:solidFill>
                  <a:srgbClr val="FFFF00"/>
                </a:solidFill>
                <a:latin typeface="Arial" panose="020B0604020202020204" pitchFamily="34" charset="0"/>
                <a:cs typeface="Arial" panose="020B0604020202020204" pitchFamily="34" charset="0"/>
              </a:rPr>
              <a:t>JF</a:t>
            </a:r>
            <a:r>
              <a:rPr lang="en-GB" sz="1600" dirty="0">
                <a:solidFill>
                  <a:srgbClr val="FFFFFF"/>
                </a:solidFill>
                <a:latin typeface="Arial" panose="020B0604020202020204" pitchFamily="34" charset="0"/>
                <a:cs typeface="Arial" panose="020B0604020202020204" pitchFamily="34" charset="0"/>
              </a:rPr>
              <a:t>)</a:t>
            </a:r>
          </a:p>
          <a:p>
            <a:pPr defTabSz="711200"/>
            <a:endParaRPr lang="en-GB" sz="1600" dirty="0">
              <a:solidFill>
                <a:srgbClr val="FFFFFF"/>
              </a:solidFill>
              <a:latin typeface="Arial" panose="020B0604020202020204" pitchFamily="34" charset="0"/>
              <a:cs typeface="Arial" panose="020B0604020202020204" pitchFamily="34" charset="0"/>
            </a:endParaRPr>
          </a:p>
          <a:p>
            <a:pPr defTabSz="711200"/>
            <a:r>
              <a:rPr lang="en-GB" sz="1600" b="1" dirty="0">
                <a:solidFill>
                  <a:srgbClr val="FFFFFF"/>
                </a:solidFill>
                <a:latin typeface="Arial" panose="020B0604020202020204" pitchFamily="34" charset="0"/>
                <a:cs typeface="Arial" panose="020B0604020202020204" pitchFamily="34" charset="0"/>
              </a:rPr>
              <a:t>Members</a:t>
            </a:r>
          </a:p>
          <a:p>
            <a:pPr defTabSz="711200"/>
            <a:r>
              <a:rPr lang="en-GB" sz="1600" dirty="0">
                <a:solidFill>
                  <a:srgbClr val="FFFF00"/>
                </a:solidFill>
                <a:latin typeface="Arial" panose="020B0604020202020204" pitchFamily="34" charset="0"/>
                <a:cs typeface="Arial" panose="020B0604020202020204" pitchFamily="34" charset="0"/>
              </a:rPr>
              <a:t>MH</a:t>
            </a:r>
            <a:r>
              <a:rPr lang="en-GB" sz="1600" dirty="0">
                <a:solidFill>
                  <a:srgbClr val="FFFFFF"/>
                </a:solidFill>
                <a:latin typeface="Arial" panose="020B0604020202020204" pitchFamily="34" charset="0"/>
                <a:cs typeface="Arial" panose="020B0604020202020204" pitchFamily="34" charset="0"/>
              </a:rPr>
              <a:t>, JF, LC, MSH, AW, HP, CD, VH, AP</a:t>
            </a:r>
          </a:p>
          <a:p>
            <a:endParaRPr lang="en-GB" sz="1400" i="1" dirty="0">
              <a:solidFill>
                <a:srgbClr val="FFFFFF"/>
              </a:solidFill>
              <a:latin typeface="Arial" panose="020B0604020202020204" pitchFamily="34" charset="0"/>
              <a:cs typeface="Arial" panose="020B0604020202020204" pitchFamily="34" charset="0"/>
            </a:endParaRPr>
          </a:p>
          <a:p>
            <a:r>
              <a:rPr lang="en-GB" sz="1400" i="1" dirty="0">
                <a:solidFill>
                  <a:srgbClr val="FFFFFF"/>
                </a:solidFill>
                <a:latin typeface="Arial" panose="020B0604020202020204" pitchFamily="34" charset="0"/>
                <a:cs typeface="Arial" panose="020B0604020202020204" pitchFamily="34" charset="0"/>
              </a:rPr>
              <a:t>Quorum = three members, including the head teacher</a:t>
            </a:r>
          </a:p>
        </p:txBody>
      </p:sp>
      <p:sp>
        <p:nvSpPr>
          <p:cNvPr id="8" name="Rectangle 7">
            <a:extLst>
              <a:ext uri="{FF2B5EF4-FFF2-40B4-BE49-F238E27FC236}">
                <a16:creationId xmlns:a16="http://schemas.microsoft.com/office/drawing/2014/main" xmlns="" id="{5CA54D61-6A1E-F865-BDFD-642AE3B6D1CF}"/>
              </a:ext>
            </a:extLst>
          </p:cNvPr>
          <p:cNvSpPr/>
          <p:nvPr/>
        </p:nvSpPr>
        <p:spPr>
          <a:xfrm>
            <a:off x="1692322" y="550935"/>
            <a:ext cx="13427028" cy="13734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lvl="0" algn="l">
              <a:lnSpc>
                <a:spcPct val="100000"/>
              </a:lnSpc>
              <a:spcBef>
                <a:spcPts val="0"/>
              </a:spcBef>
              <a:spcAft>
                <a:spcPts val="0"/>
              </a:spcAft>
            </a:pPr>
            <a:r>
              <a:rPr lang="en-GB" sz="1600" b="1" dirty="0">
                <a:solidFill>
                  <a:srgbClr val="FFFF00"/>
                </a:solidFill>
                <a:latin typeface="Arial" panose="020B0604020202020204" pitchFamily="34" charset="0"/>
                <a:cs typeface="Arial" panose="020B0604020202020204" pitchFamily="34" charset="0"/>
              </a:rPr>
              <a:t>Full Governing Body </a:t>
            </a:r>
            <a:endParaRPr lang="en-GB" sz="1600" dirty="0">
              <a:solidFill>
                <a:srgbClr val="FFFFFF"/>
              </a:solidFill>
              <a:latin typeface="Arial" panose="020B0604020202020204" pitchFamily="34" charset="0"/>
              <a:cs typeface="Arial" panose="020B0604020202020204" pitchFamily="34" charset="0"/>
            </a:endParaRPr>
          </a:p>
          <a:p>
            <a:pPr lvl="0" algn="l">
              <a:lnSpc>
                <a:spcPct val="100000"/>
              </a:lnSpc>
              <a:spcBef>
                <a:spcPts val="0"/>
              </a:spcBef>
              <a:spcAft>
                <a:spcPts val="0"/>
              </a:spcAft>
            </a:pPr>
            <a:r>
              <a:rPr lang="en-GB" sz="1600" dirty="0">
                <a:solidFill>
                  <a:srgbClr val="FFFFFF"/>
                </a:solidFill>
                <a:latin typeface="Arial" panose="020B0604020202020204" pitchFamily="34" charset="0"/>
                <a:cs typeface="Arial" panose="020B0604020202020204" pitchFamily="34" charset="0"/>
              </a:rPr>
              <a:t>Meet twice each full term </a:t>
            </a:r>
            <a:r>
              <a:rPr lang="en-GB" sz="1600" b="1" dirty="0">
                <a:solidFill>
                  <a:srgbClr val="FFFFFF"/>
                </a:solidFill>
                <a:latin typeface="Arial" panose="020B0604020202020204" pitchFamily="34" charset="0"/>
                <a:cs typeface="Arial" panose="020B0604020202020204" pitchFamily="34" charset="0"/>
              </a:rPr>
              <a:t>in</a:t>
            </a:r>
            <a:r>
              <a:rPr lang="en-GB" sz="1600" dirty="0">
                <a:solidFill>
                  <a:srgbClr val="FFFFFF"/>
                </a:solidFill>
                <a:latin typeface="Arial" panose="020B0604020202020204" pitchFamily="34" charset="0"/>
                <a:cs typeface="Arial" panose="020B0604020202020204" pitchFamily="34" charset="0"/>
              </a:rPr>
              <a:t> </a:t>
            </a:r>
            <a:r>
              <a:rPr lang="en-GB" sz="1600" b="1" dirty="0">
                <a:solidFill>
                  <a:srgbClr val="FFFFFF"/>
                </a:solidFill>
                <a:latin typeface="Arial" panose="020B0604020202020204" pitchFamily="34" charset="0"/>
                <a:cs typeface="Arial" panose="020B0604020202020204" pitchFamily="34" charset="0"/>
              </a:rPr>
              <a:t>person </a:t>
            </a:r>
            <a:r>
              <a:rPr lang="en-GB" sz="1600" b="0" dirty="0">
                <a:solidFill>
                  <a:srgbClr val="FFFFFF"/>
                </a:solidFill>
                <a:latin typeface="Arial" panose="020B0604020202020204" pitchFamily="34" charset="0"/>
                <a:cs typeface="Arial" panose="020B0604020202020204" pitchFamily="34" charset="0"/>
              </a:rPr>
              <a:t>with </a:t>
            </a:r>
            <a:r>
              <a:rPr lang="en-GB" sz="1600" b="1" dirty="0">
                <a:solidFill>
                  <a:srgbClr val="FFFFFF"/>
                </a:solidFill>
                <a:latin typeface="Arial" panose="020B0604020202020204" pitchFamily="34" charset="0"/>
                <a:cs typeface="Arial" panose="020B0604020202020204" pitchFamily="34" charset="0"/>
              </a:rPr>
              <a:t>all</a:t>
            </a:r>
            <a:r>
              <a:rPr lang="en-GB" sz="1600" b="0" dirty="0">
                <a:solidFill>
                  <a:srgbClr val="FFFFFF"/>
                </a:solidFill>
                <a:latin typeface="Arial" panose="020B0604020202020204" pitchFamily="34" charset="0"/>
                <a:cs typeface="Arial" panose="020B0604020202020204" pitchFamily="34" charset="0"/>
              </a:rPr>
              <a:t> governors in attendance. Meetings may also include invited presenters. The purpose of the meeting is to provide strategic oversight and robust governance for the Bold Futures Federation. This includes reviewing progress against the school improvement plan and the impact that this is having on children’s learning.</a:t>
            </a:r>
          </a:p>
          <a:p>
            <a:pPr lvl="0" algn="l">
              <a:lnSpc>
                <a:spcPct val="100000"/>
              </a:lnSpc>
              <a:spcBef>
                <a:spcPts val="0"/>
              </a:spcBef>
              <a:spcAft>
                <a:spcPts val="0"/>
              </a:spcAft>
            </a:pPr>
            <a:r>
              <a:rPr lang="en-GB" sz="1400" i="1" dirty="0">
                <a:solidFill>
                  <a:srgbClr val="FFFFFF"/>
                </a:solidFill>
                <a:latin typeface="Arial" panose="020B0604020202020204" pitchFamily="34" charset="0"/>
                <a:cs typeface="Arial" panose="020B0604020202020204" pitchFamily="34" charset="0"/>
              </a:rPr>
              <a:t>Q</a:t>
            </a:r>
            <a:r>
              <a:rPr lang="en-GB" sz="1400" b="0" i="1" dirty="0">
                <a:solidFill>
                  <a:srgbClr val="FFFFFF"/>
                </a:solidFill>
                <a:latin typeface="Arial" panose="020B0604020202020204" pitchFamily="34" charset="0"/>
                <a:cs typeface="Arial" panose="020B0604020202020204" pitchFamily="34" charset="0"/>
              </a:rPr>
              <a:t>uorum = 50% of the full  governing body.</a:t>
            </a:r>
          </a:p>
        </p:txBody>
      </p:sp>
      <p:sp>
        <p:nvSpPr>
          <p:cNvPr id="9" name="Rectangle 8">
            <a:extLst>
              <a:ext uri="{FF2B5EF4-FFF2-40B4-BE49-F238E27FC236}">
                <a16:creationId xmlns:a16="http://schemas.microsoft.com/office/drawing/2014/main" xmlns="" id="{B0D3056A-2374-EADB-898F-B6F53EE416A0}"/>
              </a:ext>
            </a:extLst>
          </p:cNvPr>
          <p:cNvSpPr/>
          <p:nvPr/>
        </p:nvSpPr>
        <p:spPr>
          <a:xfrm>
            <a:off x="7664020" y="2832676"/>
            <a:ext cx="3708000" cy="3711792"/>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lvl="0" indent="0" algn="l" defTabSz="711200">
              <a:lnSpc>
                <a:spcPct val="100000"/>
              </a:lnSpc>
              <a:spcBef>
                <a:spcPts val="0"/>
              </a:spcBef>
              <a:spcAft>
                <a:spcPts val="0"/>
              </a:spcAft>
              <a:buNone/>
            </a:pPr>
            <a:r>
              <a:rPr lang="en-GB" sz="1600" b="1" kern="1200" dirty="0">
                <a:solidFill>
                  <a:srgbClr val="FFFF00"/>
                </a:solidFill>
                <a:latin typeface="Arial" panose="020B0604020202020204" pitchFamily="34" charset="0"/>
                <a:cs typeface="Arial" panose="020B0604020202020204" pitchFamily="34" charset="0"/>
              </a:rPr>
              <a:t>Curriculum and Standards </a:t>
            </a:r>
          </a:p>
          <a:p>
            <a:pPr marL="0" lvl="0" indent="0" algn="l" defTabSz="711200">
              <a:lnSpc>
                <a:spcPct val="100000"/>
              </a:lnSpc>
              <a:spcBef>
                <a:spcPts val="0"/>
              </a:spcBef>
              <a:spcAft>
                <a:spcPts val="0"/>
              </a:spcAft>
              <a:buNone/>
            </a:pPr>
            <a:r>
              <a:rPr lang="en-GB" sz="1600" b="1" dirty="0">
                <a:solidFill>
                  <a:srgbClr val="FFFF00"/>
                </a:solidFill>
                <a:latin typeface="Arial" panose="020B0604020202020204" pitchFamily="34" charset="0"/>
                <a:cs typeface="Arial" panose="020B0604020202020204" pitchFamily="34" charset="0"/>
              </a:rPr>
              <a:t>committee</a:t>
            </a:r>
            <a:endParaRPr lang="en-GB" sz="1600" b="1" kern="1200" dirty="0">
              <a:solidFill>
                <a:srgbClr val="FFFF00"/>
              </a:solidFill>
              <a:latin typeface="Arial" panose="020B0604020202020204" pitchFamily="34" charset="0"/>
              <a:cs typeface="Arial" panose="020B0604020202020204" pitchFamily="34" charset="0"/>
            </a:endParaRPr>
          </a:p>
          <a:p>
            <a:pPr marL="0" lvl="0" indent="0" algn="l" defTabSz="711200">
              <a:lnSpc>
                <a:spcPct val="100000"/>
              </a:lnSpc>
              <a:spcBef>
                <a:spcPts val="0"/>
              </a:spcBef>
              <a:spcAft>
                <a:spcPts val="0"/>
              </a:spcAft>
              <a:buNone/>
            </a:pPr>
            <a:endParaRPr lang="en-GB" sz="1600" kern="1200" dirty="0">
              <a:solidFill>
                <a:srgbClr val="FFFFFF"/>
              </a:solidFill>
              <a:latin typeface="Arial" panose="020B0604020202020204" pitchFamily="34" charset="0"/>
              <a:cs typeface="Arial" panose="020B0604020202020204" pitchFamily="34" charset="0"/>
            </a:endParaRPr>
          </a:p>
          <a:p>
            <a:pPr marL="0" lvl="0" indent="0" algn="l" defTabSz="711200">
              <a:lnSpc>
                <a:spcPct val="100000"/>
              </a:lnSpc>
              <a:spcBef>
                <a:spcPts val="0"/>
              </a:spcBef>
              <a:spcAft>
                <a:spcPts val="0"/>
              </a:spcAft>
              <a:buNone/>
            </a:pPr>
            <a:r>
              <a:rPr lang="en-GB" sz="1600" kern="1200" dirty="0">
                <a:solidFill>
                  <a:srgbClr val="FFFFFF"/>
                </a:solidFill>
                <a:latin typeface="Arial" panose="020B0604020202020204" pitchFamily="34" charset="0"/>
                <a:cs typeface="Arial" panose="020B0604020202020204" pitchFamily="34" charset="0"/>
              </a:rPr>
              <a:t>To meet once each full term </a:t>
            </a:r>
            <a:r>
              <a:rPr lang="en-GB" sz="1600" b="1" kern="1200" dirty="0">
                <a:solidFill>
                  <a:srgbClr val="FFFFFF"/>
                </a:solidFill>
                <a:latin typeface="Arial" panose="020B0604020202020204" pitchFamily="34" charset="0"/>
                <a:cs typeface="Arial" panose="020B0604020202020204" pitchFamily="34" charset="0"/>
              </a:rPr>
              <a:t>online</a:t>
            </a:r>
            <a:r>
              <a:rPr lang="en-GB" sz="1600" kern="1200" dirty="0">
                <a:solidFill>
                  <a:srgbClr val="FFFFFF"/>
                </a:solidFill>
                <a:latin typeface="Arial" panose="020B0604020202020204" pitchFamily="34" charset="0"/>
                <a:cs typeface="Arial" panose="020B0604020202020204" pitchFamily="34" charset="0"/>
              </a:rPr>
              <a:t> and to include:</a:t>
            </a:r>
          </a:p>
          <a:p>
            <a:pPr marL="177800" indent="-177800" defTabSz="711200">
              <a:buFontTx/>
              <a:buChar char="-"/>
            </a:pPr>
            <a:r>
              <a:rPr lang="en-GB" sz="1600" dirty="0">
                <a:solidFill>
                  <a:srgbClr val="FFFFFF"/>
                </a:solidFill>
                <a:latin typeface="Arial" panose="020B0604020202020204" pitchFamily="34" charset="0"/>
                <a:cs typeface="Arial" panose="020B0604020202020204" pitchFamily="34" charset="0"/>
              </a:rPr>
              <a:t>National curriculum compliance</a:t>
            </a:r>
          </a:p>
          <a:p>
            <a:pPr marL="177800" indent="-177800" defTabSz="711200">
              <a:buFontTx/>
              <a:buChar char="-"/>
            </a:pPr>
            <a:r>
              <a:rPr lang="en-GB" sz="1600" dirty="0">
                <a:solidFill>
                  <a:srgbClr val="FFFFFF"/>
                </a:solidFill>
                <a:latin typeface="Arial" panose="020B0604020202020204" pitchFamily="34" charset="0"/>
                <a:cs typeface="Arial" panose="020B0604020202020204" pitchFamily="34" charset="0"/>
              </a:rPr>
              <a:t>Pupil progress and outcomes </a:t>
            </a:r>
          </a:p>
          <a:p>
            <a:pPr defTabSz="711200"/>
            <a:endParaRPr lang="en-GB" sz="1600" b="1" dirty="0">
              <a:solidFill>
                <a:srgbClr val="FFFFFF"/>
              </a:solidFill>
              <a:latin typeface="Arial" panose="020B0604020202020204" pitchFamily="34" charset="0"/>
              <a:cs typeface="Arial" panose="020B0604020202020204" pitchFamily="34" charset="0"/>
            </a:endParaRPr>
          </a:p>
          <a:p>
            <a:pPr defTabSz="711200"/>
            <a:r>
              <a:rPr lang="en-GB" sz="1600" b="1" kern="1200" dirty="0">
                <a:solidFill>
                  <a:srgbClr val="FFFFFF"/>
                </a:solidFill>
                <a:latin typeface="Arial" panose="020B0604020202020204" pitchFamily="34" charset="0"/>
                <a:cs typeface="Arial" panose="020B0604020202020204" pitchFamily="34" charset="0"/>
              </a:rPr>
              <a:t/>
            </a:r>
            <a:br>
              <a:rPr lang="en-GB" sz="1600" b="1" kern="1200" dirty="0">
                <a:solidFill>
                  <a:srgbClr val="FFFFFF"/>
                </a:solidFill>
                <a:latin typeface="Arial" panose="020B0604020202020204" pitchFamily="34" charset="0"/>
                <a:cs typeface="Arial" panose="020B0604020202020204" pitchFamily="34" charset="0"/>
              </a:rPr>
            </a:br>
            <a:endParaRPr lang="en-GB" sz="1600" b="1" kern="1200" dirty="0">
              <a:solidFill>
                <a:srgbClr val="FFFFFF"/>
              </a:solidFill>
              <a:latin typeface="Arial" panose="020B0604020202020204" pitchFamily="34" charset="0"/>
              <a:cs typeface="Arial" panose="020B0604020202020204" pitchFamily="34" charset="0"/>
            </a:endParaRPr>
          </a:p>
          <a:p>
            <a:pPr defTabSz="711200"/>
            <a:r>
              <a:rPr lang="en-GB" sz="1600" b="1" dirty="0">
                <a:solidFill>
                  <a:srgbClr val="FFFFFF"/>
                </a:solidFill>
                <a:latin typeface="Arial" panose="020B0604020202020204" pitchFamily="34" charset="0"/>
                <a:cs typeface="Arial" panose="020B0604020202020204" pitchFamily="34" charset="0"/>
              </a:rPr>
              <a:t>Members</a:t>
            </a:r>
            <a:endParaRPr lang="en-GB" sz="1600" dirty="0">
              <a:solidFill>
                <a:srgbClr val="FFFFFF"/>
              </a:solidFill>
              <a:latin typeface="Arial" panose="020B0604020202020204" pitchFamily="34" charset="0"/>
              <a:cs typeface="Arial" panose="020B0604020202020204" pitchFamily="34" charset="0"/>
            </a:endParaRPr>
          </a:p>
          <a:p>
            <a:pPr defTabSz="711200"/>
            <a:r>
              <a:rPr lang="en-GB" sz="1600" dirty="0">
                <a:solidFill>
                  <a:srgbClr val="FFFF00"/>
                </a:solidFill>
                <a:latin typeface="Arial" panose="020B0604020202020204" pitchFamily="34" charset="0"/>
                <a:cs typeface="Arial" panose="020B0604020202020204" pitchFamily="34" charset="0"/>
              </a:rPr>
              <a:t>MM</a:t>
            </a:r>
            <a:r>
              <a:rPr lang="en-GB" sz="1600" dirty="0">
                <a:solidFill>
                  <a:srgbClr val="FFFFFF"/>
                </a:solidFill>
                <a:latin typeface="Arial" panose="020B0604020202020204" pitchFamily="34" charset="0"/>
                <a:cs typeface="Arial" panose="020B0604020202020204" pitchFamily="34" charset="0"/>
              </a:rPr>
              <a:t>, HC, FC</a:t>
            </a:r>
            <a:r>
              <a:rPr lang="en-GB" sz="1600">
                <a:solidFill>
                  <a:srgbClr val="FFFFFF"/>
                </a:solidFill>
                <a:latin typeface="Arial" panose="020B0604020202020204" pitchFamily="34" charset="0"/>
                <a:cs typeface="Arial" panose="020B0604020202020204" pitchFamily="34" charset="0"/>
              </a:rPr>
              <a:t>, </a:t>
            </a:r>
            <a:r>
              <a:rPr lang="en-GB" sz="1600" smtClean="0">
                <a:solidFill>
                  <a:srgbClr val="FFFFFF"/>
                </a:solidFill>
                <a:latin typeface="Arial" panose="020B0604020202020204" pitchFamily="34" charset="0"/>
                <a:cs typeface="Arial" panose="020B0604020202020204" pitchFamily="34" charset="0"/>
              </a:rPr>
              <a:t>PF, </a:t>
            </a:r>
            <a:r>
              <a:rPr lang="en-GB" sz="1600" dirty="0">
                <a:solidFill>
                  <a:srgbClr val="FFFFFF"/>
                </a:solidFill>
                <a:latin typeface="Arial" panose="020B0604020202020204" pitchFamily="34" charset="0"/>
                <a:cs typeface="Arial" panose="020B0604020202020204" pitchFamily="34" charset="0"/>
              </a:rPr>
              <a:t>GR, DS, AW, RC</a:t>
            </a:r>
          </a:p>
          <a:p>
            <a:pPr defTabSz="711200"/>
            <a:endParaRPr lang="en-GB" sz="1600" kern="1200" dirty="0">
              <a:solidFill>
                <a:srgbClr val="FFFFFF"/>
              </a:solidFill>
              <a:latin typeface="Arial" panose="020B0604020202020204" pitchFamily="34" charset="0"/>
              <a:cs typeface="Arial" panose="020B0604020202020204" pitchFamily="34" charset="0"/>
            </a:endParaRPr>
          </a:p>
          <a:p>
            <a:r>
              <a:rPr lang="en-GB" sz="1400" i="1" dirty="0">
                <a:solidFill>
                  <a:srgbClr val="FFFFFF"/>
                </a:solidFill>
                <a:latin typeface="Arial" panose="020B0604020202020204" pitchFamily="34" charset="0"/>
                <a:cs typeface="Arial" panose="020B0604020202020204" pitchFamily="34" charset="0"/>
              </a:rPr>
              <a:t>Quorum = three members, including the head of school and the head teacher</a:t>
            </a:r>
          </a:p>
          <a:p>
            <a:pPr defTabSz="711200"/>
            <a:endParaRPr lang="en-GB" sz="1600" kern="1200" dirty="0">
              <a:solidFill>
                <a:srgbClr val="FFFFFF"/>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xmlns="" id="{CF514652-EBAB-1A45-9C52-6E811A7A250E}"/>
              </a:ext>
            </a:extLst>
          </p:cNvPr>
          <p:cNvSpPr/>
          <p:nvPr/>
        </p:nvSpPr>
        <p:spPr>
          <a:xfrm>
            <a:off x="3825993" y="2832675"/>
            <a:ext cx="3708000" cy="3711793"/>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lvl="0"/>
            <a:r>
              <a:rPr lang="en-GB" sz="1600" b="1" dirty="0">
                <a:solidFill>
                  <a:srgbClr val="FFFF00"/>
                </a:solidFill>
                <a:latin typeface="Arial" panose="020B0604020202020204" pitchFamily="34" charset="0"/>
                <a:cs typeface="Arial" panose="020B0604020202020204" pitchFamily="34" charset="0"/>
              </a:rPr>
              <a:t>Personnel, Safeguarding and Wellbeing committee</a:t>
            </a:r>
          </a:p>
          <a:p>
            <a:pPr lvl="0" algn="l">
              <a:lnSpc>
                <a:spcPct val="100000"/>
              </a:lnSpc>
              <a:spcBef>
                <a:spcPts val="0"/>
              </a:spcBef>
              <a:spcAft>
                <a:spcPts val="0"/>
              </a:spcAft>
            </a:pPr>
            <a:endParaRPr lang="en-GB" sz="1600" dirty="0">
              <a:solidFill>
                <a:srgbClr val="FFFFFF"/>
              </a:solidFill>
              <a:latin typeface="Arial" panose="020B0604020202020204" pitchFamily="34" charset="0"/>
              <a:cs typeface="Arial" panose="020B0604020202020204" pitchFamily="34" charset="0"/>
            </a:endParaRPr>
          </a:p>
          <a:p>
            <a:pPr lvl="0" algn="l">
              <a:lnSpc>
                <a:spcPct val="100000"/>
              </a:lnSpc>
              <a:spcBef>
                <a:spcPts val="0"/>
              </a:spcBef>
              <a:spcAft>
                <a:spcPts val="0"/>
              </a:spcAft>
            </a:pPr>
            <a:r>
              <a:rPr lang="en-GB" sz="1600" dirty="0">
                <a:solidFill>
                  <a:srgbClr val="FFFFFF"/>
                </a:solidFill>
                <a:latin typeface="Arial" panose="020B0604020202020204" pitchFamily="34" charset="0"/>
                <a:cs typeface="Arial" panose="020B0604020202020204" pitchFamily="34" charset="0"/>
              </a:rPr>
              <a:t>To meet once each full term </a:t>
            </a:r>
            <a:r>
              <a:rPr lang="en-GB" sz="1600" b="1" dirty="0">
                <a:solidFill>
                  <a:srgbClr val="FFFFFF"/>
                </a:solidFill>
                <a:latin typeface="Arial" panose="020B0604020202020204" pitchFamily="34" charset="0"/>
                <a:cs typeface="Arial" panose="020B0604020202020204" pitchFamily="34" charset="0"/>
              </a:rPr>
              <a:t>online</a:t>
            </a:r>
            <a:r>
              <a:rPr lang="en-GB" sz="1600" dirty="0">
                <a:solidFill>
                  <a:srgbClr val="FFFFFF"/>
                </a:solidFill>
                <a:latin typeface="Arial" panose="020B0604020202020204" pitchFamily="34" charset="0"/>
                <a:cs typeface="Arial" panose="020B0604020202020204" pitchFamily="34" charset="0"/>
              </a:rPr>
              <a:t> and to include:</a:t>
            </a:r>
          </a:p>
          <a:p>
            <a:pPr marL="177800" lvl="0" indent="-177800" defTabSz="711200">
              <a:lnSpc>
                <a:spcPct val="100000"/>
              </a:lnSpc>
              <a:spcBef>
                <a:spcPts val="0"/>
              </a:spcBef>
              <a:spcAft>
                <a:spcPts val="0"/>
              </a:spcAft>
              <a:buFontTx/>
              <a:buChar char="-"/>
            </a:pPr>
            <a:r>
              <a:rPr lang="en-GB" sz="1600" dirty="0">
                <a:solidFill>
                  <a:srgbClr val="FFFFFF"/>
                </a:solidFill>
                <a:latin typeface="Arial" panose="020B0604020202020204" pitchFamily="34" charset="0"/>
                <a:cs typeface="Arial" panose="020B0604020202020204" pitchFamily="34" charset="0"/>
              </a:rPr>
              <a:t>Staffing</a:t>
            </a:r>
          </a:p>
          <a:p>
            <a:pPr marL="177800" lvl="0" indent="-177800" defTabSz="711200">
              <a:lnSpc>
                <a:spcPct val="100000"/>
              </a:lnSpc>
              <a:spcBef>
                <a:spcPts val="0"/>
              </a:spcBef>
              <a:spcAft>
                <a:spcPts val="0"/>
              </a:spcAft>
              <a:buFontTx/>
              <a:buChar char="-"/>
            </a:pPr>
            <a:r>
              <a:rPr lang="en-GB" sz="1600" dirty="0">
                <a:solidFill>
                  <a:srgbClr val="FFFFFF"/>
                </a:solidFill>
                <a:latin typeface="Arial" panose="020B0604020202020204" pitchFamily="34" charset="0"/>
                <a:cs typeface="Arial" panose="020B0604020202020204" pitchFamily="34" charset="0"/>
              </a:rPr>
              <a:t>Wellbeing</a:t>
            </a:r>
          </a:p>
          <a:p>
            <a:pPr marL="177800" lvl="0" indent="-177800" defTabSz="711200">
              <a:lnSpc>
                <a:spcPct val="100000"/>
              </a:lnSpc>
              <a:spcBef>
                <a:spcPts val="0"/>
              </a:spcBef>
              <a:spcAft>
                <a:spcPts val="0"/>
              </a:spcAft>
              <a:buFontTx/>
              <a:buChar char="-"/>
            </a:pPr>
            <a:r>
              <a:rPr lang="en-GB" sz="1600" dirty="0">
                <a:solidFill>
                  <a:srgbClr val="FFFFFF"/>
                </a:solidFill>
                <a:latin typeface="Arial" panose="020B0604020202020204" pitchFamily="34" charset="0"/>
                <a:cs typeface="Arial" panose="020B0604020202020204" pitchFamily="34" charset="0"/>
              </a:rPr>
              <a:t>Safeguarding</a:t>
            </a:r>
          </a:p>
          <a:p>
            <a:pPr marL="177800" lvl="0" indent="-177800" defTabSz="711200">
              <a:lnSpc>
                <a:spcPct val="100000"/>
              </a:lnSpc>
              <a:spcBef>
                <a:spcPts val="0"/>
              </a:spcBef>
              <a:spcAft>
                <a:spcPts val="0"/>
              </a:spcAft>
              <a:buFontTx/>
              <a:buChar char="-"/>
            </a:pPr>
            <a:r>
              <a:rPr lang="en-GB" sz="1600" dirty="0">
                <a:solidFill>
                  <a:srgbClr val="FFFFFF"/>
                </a:solidFill>
                <a:latin typeface="Arial" panose="020B0604020202020204" pitchFamily="34" charset="0"/>
                <a:cs typeface="Arial" panose="020B0604020202020204" pitchFamily="34" charset="0"/>
              </a:rPr>
              <a:t>Stakeholder engagement</a:t>
            </a:r>
            <a:r>
              <a:rPr lang="en-GB" sz="1600" b="1" kern="1200" dirty="0">
                <a:solidFill>
                  <a:srgbClr val="FFFFFF"/>
                </a:solidFill>
                <a:latin typeface="Arial" panose="020B0604020202020204" pitchFamily="34" charset="0"/>
                <a:cs typeface="Arial" panose="020B0604020202020204" pitchFamily="34" charset="0"/>
              </a:rPr>
              <a:t/>
            </a:r>
            <a:br>
              <a:rPr lang="en-GB" sz="1600" b="1" kern="1200" dirty="0">
                <a:solidFill>
                  <a:srgbClr val="FFFFFF"/>
                </a:solidFill>
                <a:latin typeface="Arial" panose="020B0604020202020204" pitchFamily="34" charset="0"/>
                <a:cs typeface="Arial" panose="020B0604020202020204" pitchFamily="34" charset="0"/>
              </a:rPr>
            </a:br>
            <a:endParaRPr lang="en-GB" sz="1600" b="1" dirty="0">
              <a:solidFill>
                <a:srgbClr val="FFFFFF"/>
              </a:solidFill>
              <a:latin typeface="Arial" panose="020B0604020202020204" pitchFamily="34" charset="0"/>
              <a:cs typeface="Arial" panose="020B0604020202020204" pitchFamily="34" charset="0"/>
            </a:endParaRPr>
          </a:p>
          <a:p>
            <a:pPr lvl="0" defTabSz="711200">
              <a:lnSpc>
                <a:spcPct val="100000"/>
              </a:lnSpc>
              <a:spcBef>
                <a:spcPts val="0"/>
              </a:spcBef>
              <a:spcAft>
                <a:spcPts val="0"/>
              </a:spcAft>
            </a:pPr>
            <a:r>
              <a:rPr lang="en-GB" sz="1600" b="1" dirty="0">
                <a:solidFill>
                  <a:srgbClr val="FFFFFF"/>
                </a:solidFill>
                <a:latin typeface="Arial" panose="020B0604020202020204" pitchFamily="34" charset="0"/>
                <a:cs typeface="Arial" panose="020B0604020202020204" pitchFamily="34" charset="0"/>
              </a:rPr>
              <a:t>Members </a:t>
            </a:r>
          </a:p>
          <a:p>
            <a:pPr lvl="0" defTabSz="711200">
              <a:lnSpc>
                <a:spcPct val="100000"/>
              </a:lnSpc>
              <a:spcBef>
                <a:spcPts val="0"/>
              </a:spcBef>
              <a:spcAft>
                <a:spcPts val="0"/>
              </a:spcAft>
            </a:pPr>
            <a:r>
              <a:rPr lang="en-GB" sz="1600" dirty="0" err="1">
                <a:solidFill>
                  <a:srgbClr val="FFFF00"/>
                </a:solidFill>
                <a:latin typeface="Arial" panose="020B0604020202020204" pitchFamily="34" charset="0"/>
                <a:cs typeface="Arial" panose="020B0604020202020204" pitchFamily="34" charset="0"/>
              </a:rPr>
              <a:t>LMcQ</a:t>
            </a:r>
            <a:r>
              <a:rPr lang="en-GB" sz="1600" dirty="0">
                <a:solidFill>
                  <a:srgbClr val="FFFFFF"/>
                </a:solidFill>
                <a:latin typeface="Arial" panose="020B0604020202020204" pitchFamily="34" charset="0"/>
                <a:cs typeface="Arial" panose="020B0604020202020204" pitchFamily="34" charset="0"/>
              </a:rPr>
              <a:t>, OO, GR, AW, RJ, DS, CD</a:t>
            </a:r>
            <a:br>
              <a:rPr lang="en-GB" sz="1600" dirty="0">
                <a:solidFill>
                  <a:srgbClr val="FFFFFF"/>
                </a:solidFill>
                <a:latin typeface="Arial" panose="020B0604020202020204" pitchFamily="34" charset="0"/>
                <a:cs typeface="Arial" panose="020B0604020202020204" pitchFamily="34" charset="0"/>
              </a:rPr>
            </a:br>
            <a:endParaRPr lang="en-GB" sz="1600" kern="1200" dirty="0">
              <a:solidFill>
                <a:srgbClr val="FFFFFF"/>
              </a:solidFill>
              <a:latin typeface="Arial" panose="020B0604020202020204" pitchFamily="34" charset="0"/>
              <a:cs typeface="Arial" panose="020B0604020202020204" pitchFamily="34" charset="0"/>
            </a:endParaRPr>
          </a:p>
          <a:p>
            <a:r>
              <a:rPr lang="en-GB" sz="1400" i="1" dirty="0">
                <a:solidFill>
                  <a:srgbClr val="FFFFFF"/>
                </a:solidFill>
                <a:latin typeface="Arial" panose="020B0604020202020204" pitchFamily="34" charset="0"/>
                <a:cs typeface="Arial" panose="020B0604020202020204" pitchFamily="34" charset="0"/>
              </a:rPr>
              <a:t>Quorum = three members, including the head of school</a:t>
            </a:r>
          </a:p>
          <a:p>
            <a:r>
              <a:rPr lang="en-GB" sz="1600" kern="1200" dirty="0">
                <a:solidFill>
                  <a:srgbClr val="FFFFFF"/>
                </a:solidFill>
                <a:latin typeface="Arial" panose="020B0604020202020204" pitchFamily="34" charset="0"/>
                <a:cs typeface="Arial" panose="020B0604020202020204" pitchFamily="34" charset="0"/>
              </a:rPr>
              <a:t/>
            </a:r>
            <a:br>
              <a:rPr lang="en-GB" sz="1600" kern="1200" dirty="0">
                <a:solidFill>
                  <a:srgbClr val="FFFFFF"/>
                </a:solidFill>
                <a:latin typeface="Arial" panose="020B0604020202020204" pitchFamily="34" charset="0"/>
                <a:cs typeface="Arial" panose="020B0604020202020204" pitchFamily="34" charset="0"/>
              </a:rPr>
            </a:br>
            <a:endParaRPr lang="en-GB" sz="1600" i="1" kern="1200" dirty="0">
              <a:solidFill>
                <a:srgbClr val="FFFFFF"/>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xmlns="" id="{1EDD7321-D67E-5EE0-8250-6C4C9EBF133E}"/>
              </a:ext>
            </a:extLst>
          </p:cNvPr>
          <p:cNvSpPr/>
          <p:nvPr/>
        </p:nvSpPr>
        <p:spPr>
          <a:xfrm>
            <a:off x="0" y="7526154"/>
            <a:ext cx="3690000" cy="6480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l">
              <a:spcBef>
                <a:spcPts val="300"/>
              </a:spcBef>
              <a:spcAft>
                <a:spcPts val="300"/>
              </a:spcAft>
              <a:buNone/>
            </a:pPr>
            <a:r>
              <a:rPr lang="en-GB" sz="1600" b="1" dirty="0">
                <a:solidFill>
                  <a:srgbClr val="FFFFFF"/>
                </a:solidFill>
                <a:latin typeface="Arial" panose="020B0604020202020204" pitchFamily="34" charset="0"/>
                <a:cs typeface="Arial" panose="020B0604020202020204" pitchFamily="34" charset="0"/>
              </a:rPr>
              <a:t>Marketing and engagement</a:t>
            </a:r>
          </a:p>
          <a:p>
            <a:pPr lvl="0" algn="l">
              <a:spcBef>
                <a:spcPts val="300"/>
              </a:spcBef>
              <a:spcAft>
                <a:spcPts val="300"/>
              </a:spcAft>
              <a:buNone/>
            </a:pPr>
            <a:r>
              <a:rPr lang="en-GB" sz="1600">
                <a:solidFill>
                  <a:srgbClr val="FFFFFF"/>
                </a:solidFill>
                <a:latin typeface="Arial" panose="020B0604020202020204" pitchFamily="34" charset="0"/>
                <a:cs typeface="Arial" panose="020B0604020202020204" pitchFamily="34" charset="0"/>
              </a:rPr>
              <a:t>RJ, AW</a:t>
            </a:r>
            <a:endParaRPr lang="en-GB" sz="1600" dirty="0">
              <a:solidFill>
                <a:srgbClr val="FFFFFF"/>
              </a:solidFill>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xmlns="" id="{EB1BF0AA-37A9-6BB0-094E-675A82E0F55C}"/>
              </a:ext>
            </a:extLst>
          </p:cNvPr>
          <p:cNvSpPr/>
          <p:nvPr/>
        </p:nvSpPr>
        <p:spPr>
          <a:xfrm>
            <a:off x="3856027" y="7527709"/>
            <a:ext cx="3690000" cy="6480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l" defTabSz="488950">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Equality and diversity</a:t>
            </a:r>
          </a:p>
          <a:p>
            <a:pPr marL="0" lvl="0" indent="0" algn="l" defTabSz="488950">
              <a:spcBef>
                <a:spcPts val="300"/>
              </a:spcBef>
              <a:spcAft>
                <a:spcPts val="300"/>
              </a:spcAft>
              <a:buNone/>
            </a:pPr>
            <a:r>
              <a:rPr lang="en-GB" sz="1600" dirty="0">
                <a:solidFill>
                  <a:srgbClr val="FFFFFF"/>
                </a:solidFill>
                <a:latin typeface="Arial" panose="020B0604020202020204" pitchFamily="34" charset="0"/>
                <a:cs typeface="Arial" panose="020B0604020202020204" pitchFamily="34" charset="0"/>
              </a:rPr>
              <a:t>GR, VH</a:t>
            </a:r>
            <a:endParaRPr lang="en-GB" sz="1600" kern="1200" dirty="0">
              <a:solidFill>
                <a:srgbClr val="FFFFFF"/>
              </a:solidFill>
              <a:latin typeface="Arial" panose="020B06040202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xmlns="" id="{D7FEE089-E513-CF32-E091-639C6CF6AB13}"/>
              </a:ext>
            </a:extLst>
          </p:cNvPr>
          <p:cNvSpPr/>
          <p:nvPr/>
        </p:nvSpPr>
        <p:spPr>
          <a:xfrm>
            <a:off x="3856027" y="8287708"/>
            <a:ext cx="3690000" cy="6480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l">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Development </a:t>
            </a:r>
            <a:r>
              <a:rPr lang="en-GB" sz="1600" b="1" dirty="0">
                <a:solidFill>
                  <a:srgbClr val="FFFFFF"/>
                </a:solidFill>
                <a:latin typeface="Arial" panose="020B0604020202020204" pitchFamily="34" charset="0"/>
                <a:cs typeface="Arial" panose="020B0604020202020204" pitchFamily="34" charset="0"/>
              </a:rPr>
              <a:t>and</a:t>
            </a:r>
            <a:r>
              <a:rPr lang="en-GB" sz="1600" b="1" kern="1200" dirty="0">
                <a:solidFill>
                  <a:srgbClr val="FFFFFF"/>
                </a:solidFill>
                <a:latin typeface="Arial" panose="020B0604020202020204" pitchFamily="34" charset="0"/>
                <a:cs typeface="Arial" panose="020B0604020202020204" pitchFamily="34" charset="0"/>
              </a:rPr>
              <a:t> training </a:t>
            </a:r>
            <a:r>
              <a:rPr lang="en-GB" sz="1600" b="1" dirty="0">
                <a:solidFill>
                  <a:srgbClr val="FFFFFF"/>
                </a:solidFill>
                <a:latin typeface="Arial" panose="020B0604020202020204" pitchFamily="34" charset="0"/>
                <a:cs typeface="Arial" panose="020B0604020202020204" pitchFamily="34" charset="0"/>
              </a:rPr>
              <a:t>lead</a:t>
            </a:r>
          </a:p>
          <a:p>
            <a:pPr lvl="0" algn="l">
              <a:spcBef>
                <a:spcPts val="300"/>
              </a:spcBef>
              <a:spcAft>
                <a:spcPts val="300"/>
              </a:spcAft>
              <a:buNone/>
            </a:pPr>
            <a:r>
              <a:rPr lang="en-GB" sz="1600" dirty="0">
                <a:solidFill>
                  <a:srgbClr val="FFFFFF"/>
                </a:solidFill>
                <a:latin typeface="Arial" panose="020B0604020202020204" pitchFamily="34" charset="0"/>
                <a:cs typeface="Arial" panose="020B0604020202020204" pitchFamily="34" charset="0"/>
              </a:rPr>
              <a:t>RC, LC</a:t>
            </a:r>
            <a:endParaRPr lang="en-GB" sz="1600" kern="1200" dirty="0">
              <a:solidFill>
                <a:srgbClr val="FFFFFF"/>
              </a:solidFill>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xmlns="" id="{8AF289E6-03CF-A3B7-B26F-0B1933FA248A}"/>
              </a:ext>
            </a:extLst>
          </p:cNvPr>
          <p:cNvSpPr/>
          <p:nvPr/>
        </p:nvSpPr>
        <p:spPr>
          <a:xfrm>
            <a:off x="7692002" y="9047707"/>
            <a:ext cx="3690000" cy="6480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l">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Early years</a:t>
            </a:r>
            <a:endParaRPr lang="en-GB" sz="1600" b="1" dirty="0">
              <a:solidFill>
                <a:srgbClr val="FFFFFF"/>
              </a:solidFill>
              <a:latin typeface="Arial" panose="020B0604020202020204" pitchFamily="34" charset="0"/>
              <a:cs typeface="Arial" panose="020B0604020202020204" pitchFamily="34" charset="0"/>
            </a:endParaRPr>
          </a:p>
          <a:p>
            <a:pPr lvl="0" algn="l">
              <a:spcBef>
                <a:spcPts val="300"/>
              </a:spcBef>
              <a:spcAft>
                <a:spcPts val="300"/>
              </a:spcAft>
              <a:buNone/>
            </a:pPr>
            <a:r>
              <a:rPr lang="en-GB" sz="1600" dirty="0">
                <a:solidFill>
                  <a:srgbClr val="FFFFFF"/>
                </a:solidFill>
                <a:latin typeface="Arial" panose="020B0604020202020204" pitchFamily="34" charset="0"/>
                <a:cs typeface="Arial" panose="020B0604020202020204" pitchFamily="34" charset="0"/>
              </a:rPr>
              <a:t>PF, MM</a:t>
            </a:r>
            <a:endParaRPr lang="en-GB" sz="1600" kern="1200" dirty="0">
              <a:solidFill>
                <a:srgbClr val="FFFFFF"/>
              </a:solidFill>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xmlns="" id="{EB1BF0AA-37A9-6BB0-094E-675A82E0F55C}"/>
              </a:ext>
            </a:extLst>
          </p:cNvPr>
          <p:cNvSpPr/>
          <p:nvPr/>
        </p:nvSpPr>
        <p:spPr>
          <a:xfrm>
            <a:off x="0" y="8286931"/>
            <a:ext cx="3690000" cy="6480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l" defTabSz="488950">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Community</a:t>
            </a:r>
          </a:p>
          <a:p>
            <a:pPr marL="0" lvl="0" indent="0" algn="l" defTabSz="488950">
              <a:spcBef>
                <a:spcPts val="300"/>
              </a:spcBef>
              <a:spcAft>
                <a:spcPts val="300"/>
              </a:spcAft>
              <a:buNone/>
            </a:pPr>
            <a:r>
              <a:rPr lang="en-GB" sz="1600" dirty="0">
                <a:solidFill>
                  <a:srgbClr val="FFFFFF"/>
                </a:solidFill>
                <a:latin typeface="Arial" panose="020B0604020202020204" pitchFamily="34" charset="0"/>
                <a:cs typeface="Arial" panose="020B0604020202020204" pitchFamily="34" charset="0"/>
              </a:rPr>
              <a:t>PN, FC, GR</a:t>
            </a:r>
            <a:endParaRPr lang="en-GB" sz="1600" kern="1200" dirty="0">
              <a:solidFill>
                <a:srgbClr val="FFFFFF"/>
              </a:solidFill>
              <a:latin typeface="Arial" panose="020B0604020202020204" pitchFamily="34" charset="0"/>
              <a:cs typeface="Arial" panose="020B0604020202020204" pitchFamily="34" charset="0"/>
            </a:endParaRPr>
          </a:p>
        </p:txBody>
      </p:sp>
      <p:sp>
        <p:nvSpPr>
          <p:cNvPr id="35" name="Rectangle 34">
            <a:extLst>
              <a:ext uri="{FF2B5EF4-FFF2-40B4-BE49-F238E27FC236}">
                <a16:creationId xmlns:a16="http://schemas.microsoft.com/office/drawing/2014/main" xmlns="" id="{EB1BF0AA-37A9-6BB0-094E-675A82E0F55C}"/>
              </a:ext>
            </a:extLst>
          </p:cNvPr>
          <p:cNvSpPr/>
          <p:nvPr/>
        </p:nvSpPr>
        <p:spPr>
          <a:xfrm>
            <a:off x="3856027" y="9047707"/>
            <a:ext cx="3690000" cy="1121253"/>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l" defTabSz="488950">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Inclusion</a:t>
            </a:r>
          </a:p>
          <a:p>
            <a:pPr lvl="0" defTabSz="488950">
              <a:spcBef>
                <a:spcPts val="300"/>
              </a:spcBef>
              <a:spcAft>
                <a:spcPts val="300"/>
              </a:spcAft>
            </a:pPr>
            <a:r>
              <a:rPr lang="en-GB" sz="1600" b="1" kern="1200" dirty="0">
                <a:solidFill>
                  <a:srgbClr val="FFFFFF"/>
                </a:solidFill>
                <a:latin typeface="Arial" panose="020B0604020202020204" pitchFamily="34" charset="0"/>
                <a:cs typeface="Arial" panose="020B0604020202020204" pitchFamily="34" charset="0"/>
              </a:rPr>
              <a:t>Talavera and Marlborough</a:t>
            </a:r>
            <a:r>
              <a:rPr lang="en-GB" sz="1600" kern="1200" dirty="0">
                <a:solidFill>
                  <a:srgbClr val="FFFFFF"/>
                </a:solidFill>
                <a:latin typeface="Arial" panose="020B0604020202020204" pitchFamily="34" charset="0"/>
                <a:cs typeface="Arial" panose="020B0604020202020204" pitchFamily="34" charset="0"/>
              </a:rPr>
              <a:t>: </a:t>
            </a:r>
            <a:r>
              <a:rPr lang="en-GB" sz="1600" dirty="0">
                <a:solidFill>
                  <a:srgbClr val="FFFFFF"/>
                </a:solidFill>
                <a:latin typeface="Arial" panose="020B0604020202020204" pitchFamily="34" charset="0"/>
                <a:cs typeface="Arial" panose="020B0604020202020204" pitchFamily="34" charset="0"/>
              </a:rPr>
              <a:t>MM, PF </a:t>
            </a:r>
            <a:endParaRPr lang="en-GB" sz="1600" kern="1200" dirty="0">
              <a:solidFill>
                <a:srgbClr val="FFFFFF"/>
              </a:solidFill>
              <a:latin typeface="Arial" panose="020B0604020202020204" pitchFamily="34" charset="0"/>
              <a:cs typeface="Arial" panose="020B0604020202020204" pitchFamily="34" charset="0"/>
            </a:endParaRPr>
          </a:p>
          <a:p>
            <a:pPr lvl="0" defTabSz="488950">
              <a:spcBef>
                <a:spcPts val="300"/>
              </a:spcBef>
              <a:spcAft>
                <a:spcPts val="300"/>
              </a:spcAft>
            </a:pPr>
            <a:r>
              <a:rPr lang="en-GB" sz="1600" b="1" dirty="0">
                <a:solidFill>
                  <a:srgbClr val="FFFFFF"/>
                </a:solidFill>
                <a:latin typeface="Arial" panose="020B0604020202020204" pitchFamily="34" charset="0"/>
                <a:cs typeface="Arial" panose="020B0604020202020204" pitchFamily="34" charset="0"/>
              </a:rPr>
              <a:t>Wellington</a:t>
            </a:r>
            <a:r>
              <a:rPr lang="en-GB" sz="1600" dirty="0">
                <a:solidFill>
                  <a:srgbClr val="FFFFFF"/>
                </a:solidFill>
                <a:latin typeface="Arial" panose="020B0604020202020204" pitchFamily="34" charset="0"/>
                <a:cs typeface="Arial" panose="020B0604020202020204" pitchFamily="34" charset="0"/>
              </a:rPr>
              <a:t>: DS, RC</a:t>
            </a:r>
            <a:endParaRPr lang="en-GB" sz="1600" kern="1200" dirty="0">
              <a:solidFill>
                <a:srgbClr val="FFFFFF"/>
              </a:solidFill>
              <a:latin typeface="Arial" panose="020B0604020202020204" pitchFamily="34" charset="0"/>
              <a:cs typeface="Arial" panose="020B0604020202020204" pitchFamily="34" charset="0"/>
            </a:endParaRPr>
          </a:p>
        </p:txBody>
      </p:sp>
      <p:sp>
        <p:nvSpPr>
          <p:cNvPr id="40" name="TextBox 39"/>
          <p:cNvSpPr txBox="1"/>
          <p:nvPr/>
        </p:nvSpPr>
        <p:spPr>
          <a:xfrm>
            <a:off x="11618154" y="2842306"/>
            <a:ext cx="3501193" cy="1734281"/>
          </a:xfrm>
          <a:prstGeom prst="rect">
            <a:avLst/>
          </a:prstGeom>
          <a:solidFill>
            <a:srgbClr val="5F5F5F"/>
          </a:solidFill>
        </p:spPr>
        <p:txBody>
          <a:bodyPr wrap="square" rtlCol="0">
            <a:noAutofit/>
          </a:bodyPr>
          <a:lstStyle/>
          <a:p>
            <a:r>
              <a:rPr lang="en-GB" sz="1400" b="1" dirty="0">
                <a:solidFill>
                  <a:srgbClr val="FFFF00"/>
                </a:solidFill>
                <a:latin typeface="Arial" panose="020B0604020202020204" pitchFamily="34" charset="0"/>
                <a:cs typeface="Arial" panose="020B0604020202020204" pitchFamily="34" charset="0"/>
              </a:rPr>
              <a:t>Pay Panel</a:t>
            </a:r>
          </a:p>
          <a:p>
            <a:r>
              <a:rPr lang="en-GB" sz="1400" dirty="0">
                <a:solidFill>
                  <a:schemeClr val="bg1"/>
                </a:solidFill>
                <a:latin typeface="Arial" panose="020B0604020202020204" pitchFamily="34" charset="0"/>
                <a:cs typeface="Arial" panose="020B0604020202020204" pitchFamily="34" charset="0"/>
              </a:rPr>
              <a:t>Meets once each academic year in person</a:t>
            </a:r>
          </a:p>
          <a:p>
            <a:endParaRPr lang="en-GB" sz="1400" dirty="0">
              <a:solidFill>
                <a:schemeClr val="bg1"/>
              </a:solidFill>
              <a:latin typeface="Arial" panose="020B0604020202020204" pitchFamily="34" charset="0"/>
              <a:cs typeface="Arial" panose="020B0604020202020204" pitchFamily="34" charset="0"/>
            </a:endParaRPr>
          </a:p>
          <a:p>
            <a:r>
              <a:rPr lang="en-GB" sz="1400" b="1" dirty="0">
                <a:solidFill>
                  <a:schemeClr val="bg1"/>
                </a:solidFill>
                <a:latin typeface="Arial" panose="020B0604020202020204" pitchFamily="34" charset="0"/>
                <a:cs typeface="Arial" panose="020B0604020202020204" pitchFamily="34" charset="0"/>
              </a:rPr>
              <a:t>Members</a:t>
            </a:r>
          </a:p>
          <a:p>
            <a:pPr>
              <a:spcAft>
                <a:spcPts val="600"/>
              </a:spcAft>
            </a:pPr>
            <a:r>
              <a:rPr lang="en-GB" sz="1400" dirty="0">
                <a:solidFill>
                  <a:srgbClr val="FFFF00"/>
                </a:solidFill>
                <a:latin typeface="Arial" panose="020B0604020202020204" pitchFamily="34" charset="0"/>
                <a:cs typeface="Arial" panose="020B0604020202020204" pitchFamily="34" charset="0"/>
              </a:rPr>
              <a:t>MSH,</a:t>
            </a:r>
            <a:r>
              <a:rPr lang="en-GB" sz="1400" dirty="0">
                <a:solidFill>
                  <a:schemeClr val="bg2"/>
                </a:solidFill>
                <a:latin typeface="Arial" panose="020B0604020202020204" pitchFamily="34" charset="0"/>
                <a:cs typeface="Arial" panose="020B0604020202020204" pitchFamily="34" charset="0"/>
              </a:rPr>
              <a:t> </a:t>
            </a:r>
            <a:r>
              <a:rPr lang="en-GB" sz="1400" dirty="0">
                <a:solidFill>
                  <a:srgbClr val="FFFF00"/>
                </a:solidFill>
                <a:latin typeface="Arial" panose="020B0604020202020204" pitchFamily="34" charset="0"/>
                <a:cs typeface="Arial" panose="020B0604020202020204" pitchFamily="34" charset="0"/>
              </a:rPr>
              <a:t>JF</a:t>
            </a:r>
            <a:r>
              <a:rPr lang="en-GB" sz="1400" dirty="0">
                <a:solidFill>
                  <a:schemeClr val="bg2"/>
                </a:solidFill>
                <a:latin typeface="Arial" panose="020B0604020202020204" pitchFamily="34" charset="0"/>
                <a:cs typeface="Arial" panose="020B0604020202020204" pitchFamily="34" charset="0"/>
              </a:rPr>
              <a:t>, DS, CD, FC, </a:t>
            </a:r>
            <a:r>
              <a:rPr lang="en-GB" sz="1400" dirty="0" err="1">
                <a:solidFill>
                  <a:schemeClr val="bg2"/>
                </a:solidFill>
                <a:latin typeface="Arial" panose="020B0604020202020204" pitchFamily="34" charset="0"/>
                <a:cs typeface="Arial" panose="020B0604020202020204" pitchFamily="34" charset="0"/>
              </a:rPr>
              <a:t>LMcQ</a:t>
            </a:r>
            <a:endParaRPr lang="en-GB" sz="1400" dirty="0">
              <a:solidFill>
                <a:schemeClr val="bg2"/>
              </a:solidFill>
              <a:latin typeface="Arial" panose="020B0604020202020204" pitchFamily="34" charset="0"/>
              <a:cs typeface="Arial" panose="020B0604020202020204" pitchFamily="34" charset="0"/>
            </a:endParaRPr>
          </a:p>
          <a:p>
            <a:r>
              <a:rPr lang="en-GB" sz="1400" i="1" dirty="0">
                <a:solidFill>
                  <a:srgbClr val="FFFFFF"/>
                </a:solidFill>
                <a:latin typeface="Arial" panose="020B0604020202020204" pitchFamily="34" charset="0"/>
                <a:cs typeface="Arial" panose="020B0604020202020204" pitchFamily="34" charset="0"/>
              </a:rPr>
              <a:t>Minimum of three members (no staff)</a:t>
            </a:r>
          </a:p>
          <a:p>
            <a:endParaRPr lang="en-GB" sz="1600" dirty="0">
              <a:solidFill>
                <a:schemeClr val="bg2"/>
              </a:solidFill>
              <a:latin typeface="Arial" panose="020B0604020202020204" pitchFamily="34" charset="0"/>
              <a:cs typeface="Arial" panose="020B0604020202020204" pitchFamily="34" charset="0"/>
            </a:endParaRPr>
          </a:p>
        </p:txBody>
      </p:sp>
      <p:sp>
        <p:nvSpPr>
          <p:cNvPr id="41" name="TextBox 40"/>
          <p:cNvSpPr txBox="1"/>
          <p:nvPr/>
        </p:nvSpPr>
        <p:spPr>
          <a:xfrm>
            <a:off x="11618154" y="4669499"/>
            <a:ext cx="3501193" cy="1878604"/>
          </a:xfrm>
          <a:prstGeom prst="rect">
            <a:avLst/>
          </a:prstGeom>
          <a:solidFill>
            <a:srgbClr val="5F5F5F"/>
          </a:solidFill>
        </p:spPr>
        <p:txBody>
          <a:bodyPr wrap="square" rtlCol="0">
            <a:noAutofit/>
          </a:bodyPr>
          <a:lstStyle/>
          <a:p>
            <a:r>
              <a:rPr lang="en-GB" sz="1400" b="1" dirty="0">
                <a:solidFill>
                  <a:srgbClr val="FFFF00"/>
                </a:solidFill>
                <a:latin typeface="Arial" panose="020B0604020202020204" pitchFamily="34" charset="0"/>
                <a:cs typeface="Arial" panose="020B0604020202020204" pitchFamily="34" charset="0"/>
              </a:rPr>
              <a:t>Head Teacher Performance Management Panel</a:t>
            </a:r>
          </a:p>
          <a:p>
            <a:r>
              <a:rPr lang="en-GB" sz="1400" dirty="0">
                <a:solidFill>
                  <a:schemeClr val="bg1"/>
                </a:solidFill>
                <a:latin typeface="Arial" panose="020B0604020202020204" pitchFamily="34" charset="0"/>
                <a:cs typeface="Arial" panose="020B0604020202020204" pitchFamily="34" charset="0"/>
              </a:rPr>
              <a:t>Meets once each academic year in person</a:t>
            </a:r>
          </a:p>
          <a:p>
            <a:endParaRPr lang="en-GB" sz="1400" dirty="0">
              <a:solidFill>
                <a:schemeClr val="bg1"/>
              </a:solidFill>
              <a:latin typeface="Arial" panose="020B0604020202020204" pitchFamily="34" charset="0"/>
              <a:cs typeface="Arial" panose="020B0604020202020204" pitchFamily="34" charset="0"/>
            </a:endParaRPr>
          </a:p>
          <a:p>
            <a:r>
              <a:rPr lang="en-GB" sz="1400" b="1" dirty="0">
                <a:solidFill>
                  <a:schemeClr val="bg1"/>
                </a:solidFill>
                <a:latin typeface="Arial" panose="020B0604020202020204" pitchFamily="34" charset="0"/>
                <a:cs typeface="Arial" panose="020B0604020202020204" pitchFamily="34" charset="0"/>
              </a:rPr>
              <a:t>Members</a:t>
            </a:r>
          </a:p>
          <a:p>
            <a:pPr>
              <a:spcAft>
                <a:spcPts val="600"/>
              </a:spcAft>
            </a:pPr>
            <a:r>
              <a:rPr lang="en-GB" sz="1400" dirty="0">
                <a:solidFill>
                  <a:srgbClr val="FFFF00"/>
                </a:solidFill>
                <a:latin typeface="Arial" panose="020B0604020202020204" pitchFamily="34" charset="0"/>
                <a:cs typeface="Arial" panose="020B0604020202020204" pitchFamily="34" charset="0"/>
              </a:rPr>
              <a:t>MM</a:t>
            </a:r>
            <a:r>
              <a:rPr lang="en-GB" sz="1400" dirty="0">
                <a:solidFill>
                  <a:schemeClr val="bg2"/>
                </a:solidFill>
                <a:latin typeface="Arial" panose="020B0604020202020204" pitchFamily="34" charset="0"/>
                <a:cs typeface="Arial" panose="020B0604020202020204" pitchFamily="34" charset="0"/>
              </a:rPr>
              <a:t>, </a:t>
            </a:r>
            <a:r>
              <a:rPr lang="en-GB" sz="1400" dirty="0" err="1">
                <a:solidFill>
                  <a:schemeClr val="bg2"/>
                </a:solidFill>
                <a:latin typeface="Arial" panose="020B0604020202020204" pitchFamily="34" charset="0"/>
                <a:cs typeface="Arial" panose="020B0604020202020204" pitchFamily="34" charset="0"/>
              </a:rPr>
              <a:t>LMcQ</a:t>
            </a:r>
            <a:r>
              <a:rPr lang="en-GB" sz="1400" dirty="0">
                <a:solidFill>
                  <a:schemeClr val="bg2"/>
                </a:solidFill>
                <a:latin typeface="Arial" panose="020B0604020202020204" pitchFamily="34" charset="0"/>
                <a:cs typeface="Arial" panose="020B0604020202020204" pitchFamily="34" charset="0"/>
              </a:rPr>
              <a:t>, MH, JF</a:t>
            </a:r>
          </a:p>
          <a:p>
            <a:pPr>
              <a:spcAft>
                <a:spcPts val="600"/>
              </a:spcAft>
            </a:pPr>
            <a:r>
              <a:rPr lang="en-GB" sz="1400" i="1" dirty="0">
                <a:solidFill>
                  <a:srgbClr val="FFFFFF"/>
                </a:solidFill>
                <a:latin typeface="Arial" panose="020B0604020202020204" pitchFamily="34" charset="0"/>
                <a:cs typeface="Arial" panose="020B0604020202020204" pitchFamily="34" charset="0"/>
              </a:rPr>
              <a:t>Minimum of three members (no staff)</a:t>
            </a:r>
          </a:p>
        </p:txBody>
      </p:sp>
      <p:sp>
        <p:nvSpPr>
          <p:cNvPr id="31" name="Rectangle 30">
            <a:extLst>
              <a:ext uri="{FF2B5EF4-FFF2-40B4-BE49-F238E27FC236}">
                <a16:creationId xmlns:a16="http://schemas.microsoft.com/office/drawing/2014/main" xmlns="" id="{CD0D8BC0-18AF-4225-946F-A4CA71F8314F}"/>
              </a:ext>
            </a:extLst>
          </p:cNvPr>
          <p:cNvSpPr/>
          <p:nvPr/>
        </p:nvSpPr>
        <p:spPr>
          <a:xfrm>
            <a:off x="0" y="9047707"/>
            <a:ext cx="3690000" cy="1121253"/>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l">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Sports, service and pupil premium</a:t>
            </a:r>
          </a:p>
          <a:p>
            <a:pPr lvl="0" algn="l">
              <a:spcBef>
                <a:spcPts val="300"/>
              </a:spcBef>
              <a:spcAft>
                <a:spcPts val="300"/>
              </a:spcAft>
              <a:buNone/>
            </a:pPr>
            <a:r>
              <a:rPr lang="en-GB" sz="1600" b="1" dirty="0">
                <a:solidFill>
                  <a:srgbClr val="FFFFFF"/>
                </a:solidFill>
                <a:latin typeface="Arial" panose="020B0604020202020204" pitchFamily="34" charset="0"/>
                <a:cs typeface="Arial" panose="020B0604020202020204" pitchFamily="34" charset="0"/>
              </a:rPr>
              <a:t>Pupil premium</a:t>
            </a:r>
            <a:r>
              <a:rPr lang="en-GB" sz="1600" dirty="0">
                <a:solidFill>
                  <a:srgbClr val="FFFFFF"/>
                </a:solidFill>
                <a:latin typeface="Arial" panose="020B0604020202020204" pitchFamily="34" charset="0"/>
                <a:cs typeface="Arial" panose="020B0604020202020204" pitchFamily="34" charset="0"/>
              </a:rPr>
              <a:t>: HP, DS</a:t>
            </a:r>
            <a:r>
              <a:rPr lang="en-GB" sz="1600" kern="1200" dirty="0">
                <a:solidFill>
                  <a:srgbClr val="FFFFFF"/>
                </a:solidFill>
                <a:latin typeface="Arial" panose="020B0604020202020204" pitchFamily="34" charset="0"/>
                <a:cs typeface="Arial" panose="020B0604020202020204" pitchFamily="34" charset="0"/>
              </a:rPr>
              <a:t> </a:t>
            </a:r>
          </a:p>
          <a:p>
            <a:pPr lvl="0" algn="l">
              <a:spcBef>
                <a:spcPts val="300"/>
              </a:spcBef>
              <a:spcAft>
                <a:spcPts val="300"/>
              </a:spcAft>
              <a:buNone/>
            </a:pPr>
            <a:r>
              <a:rPr lang="en-GB" sz="1600" b="1" dirty="0">
                <a:solidFill>
                  <a:srgbClr val="FFFFFF"/>
                </a:solidFill>
                <a:latin typeface="Arial" panose="020B0604020202020204" pitchFamily="34" charset="0"/>
                <a:cs typeface="Arial" panose="020B0604020202020204" pitchFamily="34" charset="0"/>
              </a:rPr>
              <a:t>Sports and service premium</a:t>
            </a:r>
            <a:r>
              <a:rPr lang="en-GB" sz="1600" dirty="0">
                <a:solidFill>
                  <a:srgbClr val="FFFFFF"/>
                </a:solidFill>
                <a:latin typeface="Arial" panose="020B0604020202020204" pitchFamily="34" charset="0"/>
                <a:cs typeface="Arial" panose="020B0604020202020204" pitchFamily="34" charset="0"/>
              </a:rPr>
              <a:t>: PN, JF</a:t>
            </a:r>
            <a:endParaRPr lang="en-GB" sz="1600" kern="1200" dirty="0">
              <a:solidFill>
                <a:srgbClr val="FFFFFF"/>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xmlns="" id="{FB8D9991-7946-4103-2280-59CB469EE10D}"/>
              </a:ext>
            </a:extLst>
          </p:cNvPr>
          <p:cNvSpPr/>
          <p:nvPr/>
        </p:nvSpPr>
        <p:spPr>
          <a:xfrm>
            <a:off x="7692007" y="7525376"/>
            <a:ext cx="3690000" cy="6480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l" defTabSz="488950">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Forum representative</a:t>
            </a:r>
          </a:p>
          <a:p>
            <a:pPr marL="0" lvl="0" indent="0" algn="l" defTabSz="488950">
              <a:spcBef>
                <a:spcPts val="300"/>
              </a:spcBef>
              <a:spcAft>
                <a:spcPts val="300"/>
              </a:spcAft>
              <a:buNone/>
            </a:pPr>
            <a:r>
              <a:rPr lang="en-GB" sz="1600" dirty="0">
                <a:solidFill>
                  <a:srgbClr val="FFFFFF"/>
                </a:solidFill>
                <a:latin typeface="Arial" panose="020B0604020202020204" pitchFamily="34" charset="0"/>
                <a:cs typeface="Arial" panose="020B0604020202020204" pitchFamily="34" charset="0"/>
              </a:rPr>
              <a:t>MSH, JF, RJ</a:t>
            </a:r>
            <a:endParaRPr lang="en-GB" sz="1600" kern="1200" dirty="0">
              <a:solidFill>
                <a:srgbClr val="FFFFFF"/>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xmlns="" id="{FDC696FD-273B-047B-10B8-79CE086DEDE5}"/>
              </a:ext>
            </a:extLst>
          </p:cNvPr>
          <p:cNvSpPr/>
          <p:nvPr/>
        </p:nvSpPr>
        <p:spPr>
          <a:xfrm>
            <a:off x="7692002" y="8285375"/>
            <a:ext cx="3690000" cy="64800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l">
              <a:spcBef>
                <a:spcPts val="300"/>
              </a:spcBef>
              <a:spcAft>
                <a:spcPts val="300"/>
              </a:spcAft>
              <a:buNone/>
            </a:pPr>
            <a:r>
              <a:rPr lang="en-GB" sz="1600" b="1" kern="1200" dirty="0">
                <a:solidFill>
                  <a:srgbClr val="FFFFFF"/>
                </a:solidFill>
                <a:latin typeface="Arial" panose="020B0604020202020204" pitchFamily="34" charset="0"/>
                <a:cs typeface="Arial" panose="020B0604020202020204" pitchFamily="34" charset="0"/>
              </a:rPr>
              <a:t>English as an additional language</a:t>
            </a:r>
          </a:p>
          <a:p>
            <a:pPr lvl="0" algn="l">
              <a:spcBef>
                <a:spcPts val="300"/>
              </a:spcBef>
              <a:spcAft>
                <a:spcPts val="300"/>
              </a:spcAft>
              <a:buNone/>
            </a:pPr>
            <a:r>
              <a:rPr lang="en-GB" sz="1600" dirty="0">
                <a:solidFill>
                  <a:srgbClr val="FFFFFF"/>
                </a:solidFill>
                <a:latin typeface="Arial" panose="020B0604020202020204" pitchFamily="34" charset="0"/>
                <a:cs typeface="Arial" panose="020B0604020202020204" pitchFamily="34" charset="0"/>
              </a:rPr>
              <a:t>PF, RC</a:t>
            </a:r>
            <a:endParaRPr lang="en-GB" sz="1600" kern="1200" dirty="0">
              <a:solidFill>
                <a:srgbClr val="FFFFFF"/>
              </a:solidFill>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xmlns="" id="{B5FC847C-5A66-F6AD-9FCF-88D71ED62A7C}"/>
              </a:ext>
            </a:extLst>
          </p:cNvPr>
          <p:cNvSpPr/>
          <p:nvPr/>
        </p:nvSpPr>
        <p:spPr>
          <a:xfrm>
            <a:off x="0" y="2207781"/>
            <a:ext cx="15119350" cy="47992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latin typeface="Arial" panose="020B0604020202020204" pitchFamily="34" charset="0"/>
                <a:cs typeface="Arial" panose="020B0604020202020204" pitchFamily="34" charset="0"/>
              </a:rPr>
              <a:t>G</a:t>
            </a:r>
            <a:r>
              <a:rPr lang="en-GB" sz="1800" b="1" dirty="0">
                <a:solidFill>
                  <a:schemeClr val="bg1"/>
                </a:solidFill>
                <a:latin typeface="Arial" panose="020B0604020202020204" pitchFamily="34" charset="0"/>
                <a:cs typeface="Arial" panose="020B0604020202020204" pitchFamily="34" charset="0"/>
              </a:rPr>
              <a:t>overning body committees</a:t>
            </a:r>
          </a:p>
        </p:txBody>
      </p:sp>
      <p:sp>
        <p:nvSpPr>
          <p:cNvPr id="51" name="Rectangle 50">
            <a:extLst>
              <a:ext uri="{FF2B5EF4-FFF2-40B4-BE49-F238E27FC236}">
                <a16:creationId xmlns:a16="http://schemas.microsoft.com/office/drawing/2014/main" xmlns="" id="{9CF65A3C-F3DA-40B4-0CC0-1D26E25D0D8D}"/>
              </a:ext>
            </a:extLst>
          </p:cNvPr>
          <p:cNvSpPr/>
          <p:nvPr/>
        </p:nvSpPr>
        <p:spPr>
          <a:xfrm>
            <a:off x="0" y="6893163"/>
            <a:ext cx="11384054" cy="47992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latin typeface="Arial" panose="020B0604020202020204" pitchFamily="34" charset="0"/>
                <a:cs typeface="Arial" panose="020B0604020202020204" pitchFamily="34" charset="0"/>
              </a:rPr>
              <a:t>Additional governing body roles</a:t>
            </a:r>
            <a:endParaRPr lang="en-GB" sz="1800" b="1" dirty="0">
              <a:solidFill>
                <a:schemeClr val="bg1"/>
              </a:solidFill>
              <a:latin typeface="Arial" panose="020B0604020202020204" pitchFamily="34" charset="0"/>
              <a:cs typeface="Arial" panose="020B0604020202020204" pitchFamily="34" charset="0"/>
            </a:endParaRPr>
          </a:p>
        </p:txBody>
      </p:sp>
      <p:sp>
        <p:nvSpPr>
          <p:cNvPr id="53" name="Rectangle 52">
            <a:extLst>
              <a:ext uri="{FF2B5EF4-FFF2-40B4-BE49-F238E27FC236}">
                <a16:creationId xmlns:a16="http://schemas.microsoft.com/office/drawing/2014/main" xmlns="" id="{713C0940-F4D4-B6A2-63D3-86985A502020}"/>
              </a:ext>
            </a:extLst>
          </p:cNvPr>
          <p:cNvSpPr/>
          <p:nvPr/>
        </p:nvSpPr>
        <p:spPr>
          <a:xfrm>
            <a:off x="11630189" y="6893163"/>
            <a:ext cx="3489158" cy="479920"/>
          </a:xfrm>
          <a:prstGeom prst="rect">
            <a:avLst/>
          </a:prstGeom>
          <a:solidFill>
            <a:srgbClr val="5F5F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latin typeface="Arial" panose="020B0604020202020204" pitchFamily="34" charset="0"/>
                <a:cs typeface="Arial" panose="020B0604020202020204" pitchFamily="34" charset="0"/>
              </a:rPr>
              <a:t>Governors</a:t>
            </a:r>
            <a:endParaRPr lang="en-GB" sz="1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29487385"/>
      </p:ext>
    </p:extLst>
  </p:cSld>
  <p:clrMapOvr>
    <a:masterClrMapping/>
  </p:clrMapOvr>
</p:sld>
</file>

<file path=ppt/theme/theme1.xml><?xml version="1.0" encoding="utf-8"?>
<a:theme xmlns:a="http://schemas.openxmlformats.org/drawingml/2006/main" name="Office Theme">
  <a:themeElements>
    <a:clrScheme name="NHS Brand">
      <a:dk1>
        <a:srgbClr val="003087"/>
      </a:dk1>
      <a:lt1>
        <a:srgbClr val="FFFFFF"/>
      </a:lt1>
      <a:dk2>
        <a:srgbClr val="005EB8"/>
      </a:dk2>
      <a:lt2>
        <a:srgbClr val="FFFFFF"/>
      </a:lt2>
      <a:accent1>
        <a:srgbClr val="41B6E6"/>
      </a:accent1>
      <a:accent2>
        <a:srgbClr val="00A9CE"/>
      </a:accent2>
      <a:accent3>
        <a:srgbClr val="78BE20"/>
      </a:accent3>
      <a:accent4>
        <a:srgbClr val="00A499"/>
      </a:accent4>
      <a:accent5>
        <a:srgbClr val="AE2573"/>
      </a:accent5>
      <a:accent6>
        <a:srgbClr val="FFB81C"/>
      </a:accent6>
      <a:hlink>
        <a:srgbClr val="216BA9"/>
      </a:hlink>
      <a:folHlink>
        <a:srgbClr val="1FB18A"/>
      </a:folHlink>
    </a:clrScheme>
    <a:fontScheme name="Candara">
      <a:majorFont>
        <a:latin typeface="Candara"/>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2013 - 2022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2013 - 2022 Theme</Template>
  <TotalTime>737</TotalTime>
  <Words>383</Words>
  <Application>Microsoft Office PowerPoint</Application>
  <PresentationFormat>Custom</PresentationFormat>
  <Paragraphs>98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JARRETT, Robyn (FRIMLEY HEALTH NHS FOUNDATION TRUST)</dc:creator>
  <cp:lastModifiedBy>Nicola Smith</cp:lastModifiedBy>
  <cp:revision>31</cp:revision>
  <cp:lastPrinted>2024-09-06T16:35:48Z</cp:lastPrinted>
  <dcterms:created xsi:type="dcterms:W3CDTF">2024-08-07T13:44:37Z</dcterms:created>
  <dcterms:modified xsi:type="dcterms:W3CDTF">2025-02-13T12:36:07Z</dcterms:modified>
</cp:coreProperties>
</file>